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embeddedFontLst>
    <p:embeddedFont>
      <p:font typeface="Play" panose="020B0600070205080204" charset="0"/>
      <p:regular r:id="rId14"/>
      <p:bold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i6hhKxn3CqQbBPa5zhb+JmjHe7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2" d="100"/>
          <a:sy n="152" d="100"/>
        </p:scale>
        <p:origin x="2060"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33" Type="http://schemas.openxmlformats.org/officeDocument/2006/relationships/tableStyles" Target="tableStyles.xml"/><Relationship Id="rId2" Type="http://schemas.openxmlformats.org/officeDocument/2006/relationships/slide" Target="slides/slide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4" name="Google Shape;234;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6" name="Google Shape;26;p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1"/>
          <p:cNvSpPr>
            <a:spLocks noGrp="1"/>
          </p:cNvSpPr>
          <p:nvPr>
            <p:ph type="pic" idx="2"/>
          </p:nvPr>
        </p:nvSpPr>
        <p:spPr>
          <a:xfrm>
            <a:off x="3887391" y="987426"/>
            <a:ext cx="4629150" cy="4873625"/>
          </a:xfrm>
          <a:prstGeom prst="rect">
            <a:avLst/>
          </a:prstGeom>
          <a:noFill/>
          <a:ln>
            <a:noFill/>
          </a:ln>
        </p:spPr>
      </p:sp>
      <p:sp>
        <p:nvSpPr>
          <p:cNvPr id="64" name="Google Shape;64;p3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p:nvPr/>
        </p:nvSpPr>
        <p:spPr>
          <a:xfrm>
            <a:off x="93851" y="347688"/>
            <a:ext cx="895629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3600" b="1" i="0" u="none" strike="noStrike" cap="none">
                <a:solidFill>
                  <a:schemeClr val="dk1"/>
                </a:solidFill>
                <a:latin typeface="Arial"/>
                <a:ea typeface="Arial"/>
                <a:cs typeface="Arial"/>
                <a:sym typeface="Arial"/>
              </a:rPr>
              <a:t>オペラントハウスを用いたビジネスの提案</a:t>
            </a:r>
            <a:endParaRPr sz="3600" b="1" i="0" u="none" strike="noStrike" cap="none">
              <a:solidFill>
                <a:schemeClr val="dk1"/>
              </a:solidFill>
              <a:latin typeface="Arial"/>
              <a:ea typeface="Arial"/>
              <a:cs typeface="Arial"/>
              <a:sym typeface="Arial"/>
            </a:endParaRPr>
          </a:p>
        </p:txBody>
      </p:sp>
      <p:pic>
        <p:nvPicPr>
          <p:cNvPr id="85" name="Google Shape;85;p1"/>
          <p:cNvPicPr preferRelativeResize="0"/>
          <p:nvPr/>
        </p:nvPicPr>
        <p:blipFill rotWithShape="1">
          <a:blip r:embed="rId3">
            <a:alphaModFix/>
          </a:blip>
          <a:srcRect/>
          <a:stretch/>
        </p:blipFill>
        <p:spPr>
          <a:xfrm>
            <a:off x="5012504" y="1824367"/>
            <a:ext cx="3248025" cy="4257675"/>
          </a:xfrm>
          <a:prstGeom prst="rect">
            <a:avLst/>
          </a:prstGeom>
          <a:noFill/>
          <a:ln>
            <a:noFill/>
          </a:ln>
        </p:spPr>
      </p:pic>
      <p:pic>
        <p:nvPicPr>
          <p:cNvPr id="86" name="Google Shape;86;p1"/>
          <p:cNvPicPr preferRelativeResize="0"/>
          <p:nvPr/>
        </p:nvPicPr>
        <p:blipFill rotWithShape="1">
          <a:blip r:embed="rId4">
            <a:alphaModFix/>
          </a:blip>
          <a:srcRect/>
          <a:stretch/>
        </p:blipFill>
        <p:spPr>
          <a:xfrm>
            <a:off x="756416" y="1824367"/>
            <a:ext cx="3895725" cy="4248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0"/>
          <p:cNvSpPr txBox="1"/>
          <p:nvPr/>
        </p:nvSpPr>
        <p:spPr>
          <a:xfrm>
            <a:off x="-65648" y="0"/>
            <a:ext cx="9275296"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400" b="1">
                <a:solidFill>
                  <a:schemeClr val="dk1"/>
                </a:solidFill>
                <a:latin typeface="Arial"/>
                <a:ea typeface="Arial"/>
                <a:cs typeface="Arial"/>
                <a:sym typeface="Arial"/>
              </a:rPr>
              <a:t>オペラントハウスでどれくらいマンパワーを節約できるのかの1例</a:t>
            </a:r>
            <a:endParaRPr sz="2400" b="1">
              <a:solidFill>
                <a:schemeClr val="dk1"/>
              </a:solidFill>
              <a:latin typeface="Arial"/>
              <a:ea typeface="Arial"/>
              <a:cs typeface="Arial"/>
              <a:sym typeface="Arial"/>
            </a:endParaRPr>
          </a:p>
        </p:txBody>
      </p:sp>
      <p:sp>
        <p:nvSpPr>
          <p:cNvPr id="254" name="Google Shape;254;p10"/>
          <p:cNvSpPr txBox="1"/>
          <p:nvPr/>
        </p:nvSpPr>
        <p:spPr>
          <a:xfrm>
            <a:off x="324683" y="663666"/>
            <a:ext cx="849463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800">
                <a:solidFill>
                  <a:schemeClr val="dk1"/>
                </a:solidFill>
                <a:latin typeface="Arial"/>
                <a:ea typeface="Arial"/>
                <a:cs typeface="Arial"/>
                <a:sym typeface="Arial"/>
              </a:rPr>
              <a:t>ここでは一般的な実験のパターンを従来型とオペラントハウスを使った場合とで</a:t>
            </a:r>
            <a:endParaRPr sz="1800">
              <a:solidFill>
                <a:schemeClr val="dk1"/>
              </a:solidFill>
              <a:latin typeface="Arial"/>
              <a:ea typeface="Arial"/>
              <a:cs typeface="Arial"/>
              <a:sym typeface="Arial"/>
            </a:endParaRPr>
          </a:p>
          <a:p>
            <a:pPr marL="0" marR="0" lvl="0" indent="0" algn="ctr" rtl="0">
              <a:spcBef>
                <a:spcPts val="0"/>
              </a:spcBef>
              <a:spcAft>
                <a:spcPts val="0"/>
              </a:spcAft>
              <a:buNone/>
            </a:pPr>
            <a:r>
              <a:rPr lang="ja-JP" sz="1800">
                <a:solidFill>
                  <a:schemeClr val="dk1"/>
                </a:solidFill>
                <a:latin typeface="Arial"/>
                <a:ea typeface="Arial"/>
                <a:cs typeface="Arial"/>
                <a:sym typeface="Arial"/>
              </a:rPr>
              <a:t>労働時間がどう変わるかシミュレーションしてみます</a:t>
            </a:r>
            <a:endParaRPr sz="1800">
              <a:solidFill>
                <a:schemeClr val="dk1"/>
              </a:solidFill>
              <a:latin typeface="Arial"/>
              <a:ea typeface="Arial"/>
              <a:cs typeface="Arial"/>
              <a:sym typeface="Arial"/>
            </a:endParaRPr>
          </a:p>
        </p:txBody>
      </p:sp>
      <p:sp>
        <p:nvSpPr>
          <p:cNvPr id="255" name="Google Shape;255;p10"/>
          <p:cNvSpPr txBox="1"/>
          <p:nvPr/>
        </p:nvSpPr>
        <p:spPr>
          <a:xfrm>
            <a:off x="1459648" y="2478893"/>
            <a:ext cx="5880136" cy="646331"/>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800">
                <a:solidFill>
                  <a:schemeClr val="dk1"/>
                </a:solidFill>
                <a:latin typeface="Arial"/>
                <a:ea typeface="Arial"/>
                <a:cs typeface="Arial"/>
                <a:sym typeface="Arial"/>
              </a:rPr>
              <a:t>実験内容</a:t>
            </a:r>
            <a:endParaRPr sz="1800">
              <a:solidFill>
                <a:schemeClr val="dk1"/>
              </a:solidFill>
              <a:latin typeface="Arial"/>
              <a:ea typeface="Arial"/>
              <a:cs typeface="Arial"/>
              <a:sym typeface="Arial"/>
            </a:endParaRPr>
          </a:p>
          <a:p>
            <a:pPr marL="0" marR="0" lvl="0" indent="0" algn="ctr" rtl="0">
              <a:spcBef>
                <a:spcPts val="0"/>
              </a:spcBef>
              <a:spcAft>
                <a:spcPts val="0"/>
              </a:spcAft>
              <a:buNone/>
            </a:pPr>
            <a:r>
              <a:rPr lang="ja-JP" sz="1800">
                <a:solidFill>
                  <a:schemeClr val="dk1"/>
                </a:solidFill>
                <a:latin typeface="Arial"/>
                <a:ea typeface="Arial"/>
                <a:cs typeface="Arial"/>
                <a:sym typeface="Arial"/>
              </a:rPr>
              <a:t>マウス10匹を1日1時間掛かる試験を1か月間行った場合</a:t>
            </a:r>
            <a:endParaRPr sz="1800">
              <a:solidFill>
                <a:schemeClr val="dk1"/>
              </a:solidFill>
              <a:latin typeface="Arial"/>
              <a:ea typeface="Arial"/>
              <a:cs typeface="Arial"/>
              <a:sym typeface="Arial"/>
            </a:endParaRPr>
          </a:p>
        </p:txBody>
      </p:sp>
      <p:sp>
        <p:nvSpPr>
          <p:cNvPr id="256" name="Google Shape;256;p10"/>
          <p:cNvSpPr txBox="1"/>
          <p:nvPr/>
        </p:nvSpPr>
        <p:spPr>
          <a:xfrm>
            <a:off x="0" y="3650391"/>
            <a:ext cx="3912418" cy="23083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800">
                <a:solidFill>
                  <a:schemeClr val="dk1"/>
                </a:solidFill>
                <a:latin typeface="Arial"/>
                <a:ea typeface="Arial"/>
                <a:cs typeface="Arial"/>
                <a:sym typeface="Arial"/>
              </a:rPr>
              <a:t>従来型 (Med associates)</a:t>
            </a:r>
            <a:endParaRPr/>
          </a:p>
          <a:p>
            <a:pPr marL="0" marR="0" lvl="0" indent="0" algn="ctr" rtl="0">
              <a:spcBef>
                <a:spcPts val="0"/>
              </a:spcBef>
              <a:spcAft>
                <a:spcPts val="0"/>
              </a:spcAft>
              <a:buNone/>
            </a:pPr>
            <a:r>
              <a:rPr lang="ja-JP" sz="1800">
                <a:solidFill>
                  <a:schemeClr val="dk1"/>
                </a:solidFill>
                <a:latin typeface="Arial"/>
                <a:ea typeface="Arial"/>
                <a:cs typeface="Arial"/>
                <a:sym typeface="Arial"/>
              </a:rPr>
              <a:t>(装置4台:  210万円)</a:t>
            </a:r>
            <a:endParaRPr/>
          </a:p>
          <a:p>
            <a:pPr marL="0" marR="0" lvl="0" indent="0" algn="ctr"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　　実験操作：	毎日3時間</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　　データのチェック：毎日10分</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           ____________________________</a:t>
            </a:r>
            <a:endParaRPr/>
          </a:p>
          <a:p>
            <a:pPr marL="0" marR="0" lvl="0" indent="0" algn="l" rtl="0">
              <a:spcBef>
                <a:spcPts val="0"/>
              </a:spcBef>
              <a:spcAft>
                <a:spcPts val="0"/>
              </a:spcAft>
              <a:buNone/>
            </a:pPr>
            <a:r>
              <a:rPr lang="ja-JP" sz="1800">
                <a:solidFill>
                  <a:schemeClr val="dk1"/>
                </a:solidFill>
                <a:latin typeface="Arial"/>
                <a:ea typeface="Arial"/>
                <a:cs typeface="Arial"/>
                <a:sym typeface="Arial"/>
              </a:rPr>
              <a:t>　　 合計 125時間</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　　(実験者は週末も働く必要あり)</a:t>
            </a:r>
            <a:endParaRPr/>
          </a:p>
        </p:txBody>
      </p:sp>
      <p:sp>
        <p:nvSpPr>
          <p:cNvPr id="257" name="Google Shape;257;p10"/>
          <p:cNvSpPr txBox="1"/>
          <p:nvPr/>
        </p:nvSpPr>
        <p:spPr>
          <a:xfrm>
            <a:off x="4399716" y="3650391"/>
            <a:ext cx="4474302" cy="23083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800" dirty="0">
                <a:solidFill>
                  <a:schemeClr val="dk1"/>
                </a:solidFill>
                <a:latin typeface="Arial"/>
                <a:ea typeface="Arial"/>
                <a:cs typeface="Arial"/>
                <a:sym typeface="Arial"/>
              </a:rPr>
              <a:t>オペラントハウス</a:t>
            </a:r>
            <a:endParaRPr sz="1800" dirty="0">
              <a:solidFill>
                <a:schemeClr val="dk1"/>
              </a:solidFill>
              <a:latin typeface="Arial"/>
              <a:ea typeface="Arial"/>
              <a:cs typeface="Arial"/>
              <a:sym typeface="Arial"/>
            </a:endParaRPr>
          </a:p>
          <a:p>
            <a:pPr marL="0" marR="0" lvl="0" indent="0" algn="ctr" rtl="0">
              <a:spcBef>
                <a:spcPts val="0"/>
              </a:spcBef>
              <a:spcAft>
                <a:spcPts val="0"/>
              </a:spcAft>
              <a:buNone/>
            </a:pPr>
            <a:r>
              <a:rPr lang="ja-JP" sz="1800" dirty="0">
                <a:solidFill>
                  <a:schemeClr val="dk1"/>
                </a:solidFill>
                <a:latin typeface="Arial"/>
                <a:ea typeface="Arial"/>
                <a:cs typeface="Arial"/>
                <a:sym typeface="Arial"/>
              </a:rPr>
              <a:t>(装置10台:  150万円)</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ja-JP" sz="1800" dirty="0">
                <a:solidFill>
                  <a:schemeClr val="dk1"/>
                </a:solidFill>
                <a:latin typeface="Arial"/>
                <a:ea typeface="Arial"/>
                <a:cs typeface="Arial"/>
                <a:sym typeface="Arial"/>
              </a:rPr>
              <a:t>データのチェック：	毎日10分</a:t>
            </a: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ja-JP" sz="1800" dirty="0">
                <a:solidFill>
                  <a:schemeClr val="dk1"/>
                </a:solidFill>
                <a:latin typeface="Arial"/>
                <a:ea typeface="Arial"/>
                <a:cs typeface="Arial"/>
                <a:sym typeface="Arial"/>
              </a:rPr>
              <a:t>餌水の補充：　毎週15分</a:t>
            </a: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ja-JP" sz="1800" dirty="0">
                <a:solidFill>
                  <a:schemeClr val="dk1"/>
                </a:solidFill>
                <a:latin typeface="Arial"/>
                <a:ea typeface="Arial"/>
                <a:cs typeface="Arial"/>
                <a:sym typeface="Arial"/>
              </a:rPr>
              <a:t>____________________________＿＿</a:t>
            </a: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ja-JP" sz="1800" dirty="0">
                <a:solidFill>
                  <a:schemeClr val="dk1"/>
                </a:solidFill>
                <a:latin typeface="Arial"/>
                <a:ea typeface="Arial"/>
                <a:cs typeface="Arial"/>
                <a:sym typeface="Arial"/>
              </a:rPr>
              <a:t>合計 6時間</a:t>
            </a: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ja-JP" sz="1800" dirty="0">
                <a:solidFill>
                  <a:schemeClr val="dk1"/>
                </a:solidFill>
                <a:latin typeface="Arial"/>
                <a:ea typeface="Arial"/>
                <a:cs typeface="Arial"/>
                <a:sym typeface="Arial"/>
              </a:rPr>
              <a:t>(実験者は日曜休む事も旅行する事も可能)</a:t>
            </a:r>
            <a:endParaRPr dirty="0"/>
          </a:p>
        </p:txBody>
      </p:sp>
      <p:sp>
        <p:nvSpPr>
          <p:cNvPr id="2" name="Google Shape;257;p10">
            <a:extLst>
              <a:ext uri="{FF2B5EF4-FFF2-40B4-BE49-F238E27FC236}">
                <a16:creationId xmlns:a16="http://schemas.microsoft.com/office/drawing/2014/main" id="{1D202F9E-97CB-34AD-F28F-8A61D656DAC7}"/>
              </a:ext>
            </a:extLst>
          </p:cNvPr>
          <p:cNvSpPr txBox="1"/>
          <p:nvPr/>
        </p:nvSpPr>
        <p:spPr>
          <a:xfrm>
            <a:off x="4667989" y="6085230"/>
            <a:ext cx="3846835"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altLang="ja-JP" sz="1800" dirty="0">
                <a:solidFill>
                  <a:schemeClr val="dk1"/>
                </a:solidFill>
              </a:rPr>
              <a:t>※</a:t>
            </a:r>
            <a:r>
              <a:rPr lang="ja-JP" altLang="en-US" sz="1800" dirty="0">
                <a:solidFill>
                  <a:schemeClr val="dk1"/>
                </a:solidFill>
              </a:rPr>
              <a:t>材料費は</a:t>
            </a:r>
            <a:r>
              <a:rPr lang="en-US" altLang="ja-JP" sz="1800" dirty="0">
                <a:solidFill>
                  <a:schemeClr val="dk1"/>
                </a:solidFill>
              </a:rPr>
              <a:t>1</a:t>
            </a:r>
            <a:r>
              <a:rPr lang="ja-JP" altLang="en-US" sz="1800" dirty="0">
                <a:solidFill>
                  <a:schemeClr val="dk1"/>
                </a:solidFill>
              </a:rPr>
              <a:t>台あたり</a:t>
            </a:r>
            <a:r>
              <a:rPr lang="en-US" altLang="ja-JP" sz="1800" dirty="0">
                <a:solidFill>
                  <a:schemeClr val="dk1"/>
                </a:solidFill>
              </a:rPr>
              <a:t>4-5</a:t>
            </a:r>
            <a:r>
              <a:rPr lang="ja-JP" altLang="en-US" sz="1800" dirty="0">
                <a:solidFill>
                  <a:schemeClr val="dk1"/>
                </a:solidFill>
              </a:rPr>
              <a:t>万円程度</a:t>
            </a:r>
            <a:endParaRPr lang="en-US" sz="1800" dirty="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1"/>
          <p:cNvSpPr txBox="1"/>
          <p:nvPr/>
        </p:nvSpPr>
        <p:spPr>
          <a:xfrm>
            <a:off x="3581986" y="132983"/>
            <a:ext cx="1980029"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800" b="1">
                <a:solidFill>
                  <a:schemeClr val="dk1"/>
                </a:solidFill>
                <a:latin typeface="Arial"/>
                <a:ea typeface="Arial"/>
                <a:cs typeface="Arial"/>
                <a:sym typeface="Arial"/>
              </a:rPr>
              <a:t>みなし需要</a:t>
            </a:r>
            <a:endParaRPr sz="2800" b="1">
              <a:solidFill>
                <a:schemeClr val="dk1"/>
              </a:solidFill>
              <a:latin typeface="Arial"/>
              <a:ea typeface="Arial"/>
              <a:cs typeface="Arial"/>
              <a:sym typeface="Arial"/>
            </a:endParaRPr>
          </a:p>
        </p:txBody>
      </p:sp>
      <p:sp>
        <p:nvSpPr>
          <p:cNvPr id="263" name="Google Shape;263;p11"/>
          <p:cNvSpPr txBox="1"/>
          <p:nvPr/>
        </p:nvSpPr>
        <p:spPr>
          <a:xfrm>
            <a:off x="0" y="1330182"/>
            <a:ext cx="9144000"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a:solidFill>
                  <a:schemeClr val="dk1"/>
                </a:solidFill>
                <a:latin typeface="Arial"/>
                <a:ea typeface="Arial"/>
                <a:cs typeface="Arial"/>
                <a:sym typeface="Arial"/>
              </a:rPr>
              <a:t>具体的にオペラント条件付け装置の販売台数のデータは持っていませんが、</a:t>
            </a:r>
            <a:endParaRPr sz="2000">
              <a:solidFill>
                <a:schemeClr val="dk1"/>
              </a:solidFill>
              <a:latin typeface="Arial"/>
              <a:ea typeface="Arial"/>
              <a:cs typeface="Arial"/>
              <a:sym typeface="Arial"/>
            </a:endParaRPr>
          </a:p>
          <a:p>
            <a:pPr marL="0" marR="0" lvl="0" indent="0" algn="l" rtl="0">
              <a:spcBef>
                <a:spcPts val="0"/>
              </a:spcBef>
              <a:spcAft>
                <a:spcPts val="0"/>
              </a:spcAft>
              <a:buNone/>
            </a:pPr>
            <a:r>
              <a:rPr lang="ja-JP" sz="2000">
                <a:solidFill>
                  <a:schemeClr val="dk1"/>
                </a:solidFill>
                <a:latin typeface="Arial"/>
                <a:ea typeface="Arial"/>
                <a:cs typeface="Arial"/>
                <a:sym typeface="Arial"/>
              </a:rPr>
              <a:t>2024年にオペラント条件付け装置を使った論文は世界で119本(2022),120本(2023),141本(2024)出ています (PubMed調べ)。</a:t>
            </a:r>
            <a:endParaRPr sz="2000">
              <a:solidFill>
                <a:schemeClr val="dk1"/>
              </a:solidFill>
              <a:latin typeface="Arial"/>
              <a:ea typeface="Arial"/>
              <a:cs typeface="Arial"/>
              <a:sym typeface="Arial"/>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ja-JP" sz="2000">
                <a:solidFill>
                  <a:schemeClr val="dk1"/>
                </a:solidFill>
                <a:latin typeface="Arial"/>
                <a:ea typeface="Arial"/>
                <a:cs typeface="Arial"/>
                <a:sym typeface="Arial"/>
              </a:rPr>
              <a:t>仮にオペラント装置を持つラボが5年に1報の割合で論文を出していると仮定するとオペラント装置を所有するラボは141 x 5 = 705存在する事になります。</a:t>
            </a:r>
            <a:endParaRPr sz="2000">
              <a:solidFill>
                <a:schemeClr val="dk1"/>
              </a:solidFill>
              <a:latin typeface="Arial"/>
              <a:ea typeface="Arial"/>
              <a:cs typeface="Arial"/>
              <a:sym typeface="Arial"/>
            </a:endParaRPr>
          </a:p>
          <a:p>
            <a:pPr marL="0" marR="0" lvl="0" indent="0" algn="l" rtl="0">
              <a:spcBef>
                <a:spcPts val="0"/>
              </a:spcBef>
              <a:spcAft>
                <a:spcPts val="0"/>
              </a:spcAft>
              <a:buNone/>
            </a:pPr>
            <a:r>
              <a:rPr lang="ja-JP" sz="2000">
                <a:solidFill>
                  <a:schemeClr val="dk1"/>
                </a:solidFill>
                <a:latin typeface="Arial"/>
                <a:ea typeface="Arial"/>
                <a:cs typeface="Arial"/>
                <a:sym typeface="Arial"/>
              </a:rPr>
              <a:t>仮にこの内の半数がオペラントハウスを10台導入したとすると3500台程度の需要になります。</a:t>
            </a:r>
            <a:endParaRPr sz="2000">
              <a:solidFill>
                <a:schemeClr val="dk1"/>
              </a:solidFill>
              <a:latin typeface="Arial"/>
              <a:ea typeface="Arial"/>
              <a:cs typeface="Arial"/>
              <a:sym typeface="Arial"/>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ja-JP" sz="2000">
                <a:solidFill>
                  <a:schemeClr val="dk1"/>
                </a:solidFill>
                <a:latin typeface="Arial"/>
                <a:ea typeface="Arial"/>
                <a:cs typeface="Arial"/>
                <a:sym typeface="Arial"/>
              </a:rPr>
              <a:t>また先進国では今後高齢化が進むため認知症研究の予算は増えると予想されます。認知症の研究では新しい治療をマウスに試して、認知症の初期症状であるワーキングメモリが改善するかという実験を繰り返すのですが、オペラント条件付け装置はそのような実験と親和性が高いため今後より需要は上がると予想されます。</a:t>
            </a:r>
            <a:endParaRPr sz="20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txBox="1"/>
          <p:nvPr/>
        </p:nvSpPr>
        <p:spPr>
          <a:xfrm>
            <a:off x="2698380" y="112349"/>
            <a:ext cx="357020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400" b="0" i="0" u="none" strike="noStrike" cap="none">
                <a:solidFill>
                  <a:schemeClr val="dk1"/>
                </a:solidFill>
                <a:latin typeface="Arial"/>
                <a:ea typeface="Arial"/>
                <a:cs typeface="Arial"/>
                <a:sym typeface="Arial"/>
              </a:rPr>
              <a:t>オペラントハウスとは？</a:t>
            </a:r>
            <a:endParaRPr sz="2400" b="0" i="0" u="none" strike="noStrike" cap="none">
              <a:solidFill>
                <a:schemeClr val="dk1"/>
              </a:solidFill>
              <a:latin typeface="Arial"/>
              <a:ea typeface="Arial"/>
              <a:cs typeface="Arial"/>
              <a:sym typeface="Arial"/>
            </a:endParaRPr>
          </a:p>
        </p:txBody>
      </p:sp>
      <p:sp>
        <p:nvSpPr>
          <p:cNvPr id="92" name="Google Shape;92;p2"/>
          <p:cNvSpPr txBox="1"/>
          <p:nvPr/>
        </p:nvSpPr>
        <p:spPr>
          <a:xfrm>
            <a:off x="478571" y="861119"/>
            <a:ext cx="8186857"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b="0" i="0" u="none" strike="noStrike" cap="none">
                <a:solidFill>
                  <a:schemeClr val="dk1"/>
                </a:solidFill>
                <a:latin typeface="Arial"/>
                <a:ea typeface="Arial"/>
                <a:cs typeface="Arial"/>
                <a:sym typeface="Arial"/>
              </a:rPr>
              <a:t>・タッチスクリーンとレバーを用いてマウスの認知機能を</a:t>
            </a:r>
            <a:endParaRPr sz="2400">
              <a:solidFill>
                <a:schemeClr val="dk1"/>
              </a:solidFill>
              <a:latin typeface="Arial"/>
              <a:ea typeface="Arial"/>
              <a:cs typeface="Arial"/>
              <a:sym typeface="Arial"/>
            </a:endParaRPr>
          </a:p>
          <a:p>
            <a:pPr marL="0" marR="0" lvl="0" indent="0" algn="l" rtl="0">
              <a:spcBef>
                <a:spcPts val="0"/>
              </a:spcBef>
              <a:spcAft>
                <a:spcPts val="0"/>
              </a:spcAft>
              <a:buNone/>
            </a:pPr>
            <a:r>
              <a:rPr lang="ja-JP" sz="2400">
                <a:solidFill>
                  <a:schemeClr val="dk1"/>
                </a:solidFill>
                <a:latin typeface="Arial"/>
                <a:ea typeface="Arial"/>
                <a:cs typeface="Arial"/>
                <a:sym typeface="Arial"/>
              </a:rPr>
              <a:t>テストするオペラント条件付け装置。</a:t>
            </a:r>
            <a:endParaRPr sz="2400">
              <a:solidFill>
                <a:schemeClr val="dk1"/>
              </a:solidFill>
              <a:latin typeface="Arial"/>
              <a:ea typeface="Arial"/>
              <a:cs typeface="Arial"/>
              <a:sym typeface="Arial"/>
            </a:endParaRPr>
          </a:p>
          <a:p>
            <a:pPr marL="0" marR="0" lvl="0" indent="0" algn="l" rtl="0">
              <a:spcBef>
                <a:spcPts val="0"/>
              </a:spcBef>
              <a:spcAft>
                <a:spcPts val="0"/>
              </a:spcAft>
              <a:buNone/>
            </a:pPr>
            <a:endParaRPr sz="2400">
              <a:solidFill>
                <a:schemeClr val="dk1"/>
              </a:solidFill>
              <a:latin typeface="Arial"/>
              <a:ea typeface="Arial"/>
              <a:cs typeface="Arial"/>
              <a:sym typeface="Arial"/>
            </a:endParaRPr>
          </a:p>
          <a:p>
            <a:pPr marL="0" marR="0" lvl="0" indent="0" algn="l" rtl="0">
              <a:spcBef>
                <a:spcPts val="0"/>
              </a:spcBef>
              <a:spcAft>
                <a:spcPts val="0"/>
              </a:spcAft>
              <a:buNone/>
            </a:pPr>
            <a:r>
              <a:rPr lang="ja-JP" sz="2400">
                <a:solidFill>
                  <a:schemeClr val="dk1"/>
                </a:solidFill>
                <a:latin typeface="Arial"/>
                <a:ea typeface="Arial"/>
                <a:cs typeface="Arial"/>
                <a:sym typeface="Arial"/>
              </a:rPr>
              <a:t>・記憶力、注意力、理解力、執着性、視力、パターン分離</a:t>
            </a:r>
            <a:endParaRPr sz="2400">
              <a:solidFill>
                <a:schemeClr val="dk1"/>
              </a:solidFill>
              <a:latin typeface="Arial"/>
              <a:ea typeface="Arial"/>
              <a:cs typeface="Arial"/>
              <a:sym typeface="Arial"/>
            </a:endParaRPr>
          </a:p>
          <a:p>
            <a:pPr marL="0" marR="0" lvl="0" indent="0" algn="l" rtl="0">
              <a:spcBef>
                <a:spcPts val="0"/>
              </a:spcBef>
              <a:spcAft>
                <a:spcPts val="0"/>
              </a:spcAft>
              <a:buNone/>
            </a:pPr>
            <a:r>
              <a:rPr lang="ja-JP" sz="2400">
                <a:solidFill>
                  <a:schemeClr val="dk1"/>
                </a:solidFill>
                <a:latin typeface="Arial"/>
                <a:ea typeface="Arial"/>
                <a:cs typeface="Arial"/>
                <a:sym typeface="Arial"/>
              </a:rPr>
              <a:t>など様々な試験ができ、認知症や発達障害の研究に重要。</a:t>
            </a:r>
            <a:endParaRPr sz="2400">
              <a:solidFill>
                <a:schemeClr val="dk1"/>
              </a:solidFill>
              <a:latin typeface="Arial"/>
              <a:ea typeface="Arial"/>
              <a:cs typeface="Arial"/>
              <a:sym typeface="Arial"/>
            </a:endParaRPr>
          </a:p>
        </p:txBody>
      </p:sp>
      <p:pic>
        <p:nvPicPr>
          <p:cNvPr id="93" name="Google Shape;93;p2"/>
          <p:cNvPicPr preferRelativeResize="0"/>
          <p:nvPr/>
        </p:nvPicPr>
        <p:blipFill rotWithShape="1">
          <a:blip r:embed="rId3">
            <a:alphaModFix/>
          </a:blip>
          <a:srcRect l="-720" r="227"/>
          <a:stretch/>
        </p:blipFill>
        <p:spPr>
          <a:xfrm>
            <a:off x="1171333" y="3429000"/>
            <a:ext cx="3184371" cy="2384024"/>
          </a:xfrm>
          <a:prstGeom prst="rect">
            <a:avLst/>
          </a:prstGeom>
          <a:noFill/>
          <a:ln>
            <a:noFill/>
          </a:ln>
        </p:spPr>
      </p:pic>
      <p:sp>
        <p:nvSpPr>
          <p:cNvPr id="94" name="Google Shape;94;p2"/>
          <p:cNvSpPr/>
          <p:nvPr/>
        </p:nvSpPr>
        <p:spPr>
          <a:xfrm>
            <a:off x="1439917" y="3307451"/>
            <a:ext cx="851338" cy="2648607"/>
          </a:xfrm>
          <a:prstGeom prst="roundRect">
            <a:avLst>
              <a:gd name="adj" fmla="val 16667"/>
            </a:avLst>
          </a:prstGeom>
          <a:noFill/>
          <a:ln w="19050" cap="flat" cmpd="sng">
            <a:solidFill>
              <a:srgbClr val="FF0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5" name="Google Shape;95;p2"/>
          <p:cNvSpPr txBox="1"/>
          <p:nvPr/>
        </p:nvSpPr>
        <p:spPr>
          <a:xfrm>
            <a:off x="961344" y="6077607"/>
            <a:ext cx="20313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rgbClr val="FF0000"/>
                </a:solidFill>
                <a:latin typeface="Arial"/>
                <a:ea typeface="Arial"/>
                <a:cs typeface="Arial"/>
                <a:sym typeface="Arial"/>
              </a:rPr>
              <a:t>タッチスクリーン</a:t>
            </a:r>
            <a:endParaRPr sz="1800">
              <a:solidFill>
                <a:srgbClr val="FF0000"/>
              </a:solidFill>
              <a:latin typeface="Arial"/>
              <a:ea typeface="Arial"/>
              <a:cs typeface="Arial"/>
              <a:sym typeface="Arial"/>
            </a:endParaRPr>
          </a:p>
        </p:txBody>
      </p:sp>
      <p:pic>
        <p:nvPicPr>
          <p:cNvPr id="96" name="Google Shape;96;p2"/>
          <p:cNvPicPr preferRelativeResize="0"/>
          <p:nvPr/>
        </p:nvPicPr>
        <p:blipFill rotWithShape="1">
          <a:blip r:embed="rId4">
            <a:alphaModFix/>
          </a:blip>
          <a:srcRect l="1038" t="5952" r="2975" b="9284"/>
          <a:stretch/>
        </p:blipFill>
        <p:spPr>
          <a:xfrm>
            <a:off x="4777773" y="3429000"/>
            <a:ext cx="3253922" cy="2384024"/>
          </a:xfrm>
          <a:prstGeom prst="rect">
            <a:avLst/>
          </a:prstGeom>
          <a:noFill/>
          <a:ln>
            <a:noFill/>
          </a:ln>
        </p:spPr>
      </p:pic>
      <p:sp>
        <p:nvSpPr>
          <p:cNvPr id="97" name="Google Shape;97;p2"/>
          <p:cNvSpPr/>
          <p:nvPr/>
        </p:nvSpPr>
        <p:spPr>
          <a:xfrm>
            <a:off x="5293334" y="4339286"/>
            <a:ext cx="2053395" cy="509076"/>
          </a:xfrm>
          <a:prstGeom prst="roundRect">
            <a:avLst>
              <a:gd name="adj" fmla="val 16667"/>
            </a:avLst>
          </a:prstGeom>
          <a:noFill/>
          <a:ln w="19050" cap="flat" cmpd="sng">
            <a:solidFill>
              <a:srgbClr val="00FF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 name="Google Shape;98;p2"/>
          <p:cNvSpPr txBox="1"/>
          <p:nvPr/>
        </p:nvSpPr>
        <p:spPr>
          <a:xfrm>
            <a:off x="5619904" y="5905542"/>
            <a:ext cx="15696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rgbClr val="00B050"/>
                </a:solidFill>
                <a:latin typeface="Arial"/>
                <a:ea typeface="Arial"/>
                <a:cs typeface="Arial"/>
                <a:sym typeface="Arial"/>
              </a:rPr>
              <a:t>タッチレバー</a:t>
            </a:r>
            <a:endParaRPr sz="1800">
              <a:solidFill>
                <a:srgbClr val="00B05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txBox="1"/>
          <p:nvPr/>
        </p:nvSpPr>
        <p:spPr>
          <a:xfrm>
            <a:off x="3043377" y="0"/>
            <a:ext cx="305724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800" b="1">
                <a:solidFill>
                  <a:schemeClr val="dk1"/>
                </a:solidFill>
                <a:latin typeface="Arial"/>
                <a:ea typeface="Arial"/>
                <a:cs typeface="Arial"/>
                <a:sym typeface="Arial"/>
              </a:rPr>
              <a:t>何が新しいのか？</a:t>
            </a:r>
            <a:endParaRPr sz="2800" b="1">
              <a:solidFill>
                <a:schemeClr val="dk1"/>
              </a:solidFill>
              <a:latin typeface="Arial"/>
              <a:ea typeface="Arial"/>
              <a:cs typeface="Arial"/>
              <a:sym typeface="Arial"/>
            </a:endParaRPr>
          </a:p>
        </p:txBody>
      </p:sp>
      <p:sp>
        <p:nvSpPr>
          <p:cNvPr id="104" name="Google Shape;104;p3"/>
          <p:cNvSpPr txBox="1"/>
          <p:nvPr/>
        </p:nvSpPr>
        <p:spPr>
          <a:xfrm>
            <a:off x="1124991" y="1245674"/>
            <a:ext cx="198002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800">
                <a:solidFill>
                  <a:schemeClr val="dk1"/>
                </a:solidFill>
                <a:latin typeface="Arial"/>
                <a:ea typeface="Arial"/>
                <a:cs typeface="Arial"/>
                <a:sym typeface="Arial"/>
              </a:rPr>
              <a:t>＜従来型＞</a:t>
            </a:r>
            <a:endParaRPr sz="2800">
              <a:solidFill>
                <a:schemeClr val="dk1"/>
              </a:solidFill>
              <a:latin typeface="Arial"/>
              <a:ea typeface="Arial"/>
              <a:cs typeface="Arial"/>
              <a:sym typeface="Arial"/>
            </a:endParaRPr>
          </a:p>
        </p:txBody>
      </p:sp>
      <p:pic>
        <p:nvPicPr>
          <p:cNvPr id="105" name="Google Shape;105;p3" descr="科学者のイラスト（男性） | かわいいフリー素材集 いらすとや"/>
          <p:cNvPicPr preferRelativeResize="0"/>
          <p:nvPr/>
        </p:nvPicPr>
        <p:blipFill rotWithShape="1">
          <a:blip r:embed="rId3">
            <a:alphaModFix/>
          </a:blip>
          <a:srcRect/>
          <a:stretch/>
        </p:blipFill>
        <p:spPr>
          <a:xfrm>
            <a:off x="3024073" y="2685229"/>
            <a:ext cx="1640198" cy="2130383"/>
          </a:xfrm>
          <a:prstGeom prst="rect">
            <a:avLst/>
          </a:prstGeom>
          <a:noFill/>
          <a:ln>
            <a:noFill/>
          </a:ln>
        </p:spPr>
      </p:pic>
      <p:sp>
        <p:nvSpPr>
          <p:cNvPr id="106" name="Google Shape;106;p3"/>
          <p:cNvSpPr txBox="1"/>
          <p:nvPr/>
        </p:nvSpPr>
        <p:spPr>
          <a:xfrm>
            <a:off x="21507" y="5235400"/>
            <a:ext cx="4911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a:solidFill>
                  <a:schemeClr val="dk1"/>
                </a:solidFill>
                <a:latin typeface="Arial"/>
                <a:ea typeface="Arial"/>
                <a:cs typeface="Arial"/>
                <a:sym typeface="Arial"/>
              </a:rPr>
              <a:t>30-60分毎にマウスを入れ替える必要がある。</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a:t>
            </a:r>
            <a:r>
              <a:rPr lang="ja-JP" sz="1800" b="1">
                <a:solidFill>
                  <a:schemeClr val="dk1"/>
                </a:solidFill>
                <a:latin typeface="Arial"/>
                <a:ea typeface="Arial"/>
                <a:cs typeface="Arial"/>
                <a:sym typeface="Arial"/>
              </a:rPr>
              <a:t>実験者を1人雇って張り付かせる事が必要</a:t>
            </a:r>
            <a:endParaRPr sz="1800" b="1">
              <a:solidFill>
                <a:schemeClr val="dk1"/>
              </a:solidFill>
              <a:latin typeface="Arial"/>
              <a:ea typeface="Arial"/>
              <a:cs typeface="Arial"/>
              <a:sym typeface="Arial"/>
            </a:endParaRPr>
          </a:p>
        </p:txBody>
      </p:sp>
      <p:sp>
        <p:nvSpPr>
          <p:cNvPr id="107" name="Google Shape;107;p3"/>
          <p:cNvSpPr txBox="1"/>
          <p:nvPr/>
        </p:nvSpPr>
        <p:spPr>
          <a:xfrm>
            <a:off x="4933429" y="1224253"/>
            <a:ext cx="377539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800">
                <a:solidFill>
                  <a:schemeClr val="dk1"/>
                </a:solidFill>
                <a:latin typeface="Arial"/>
                <a:ea typeface="Arial"/>
                <a:cs typeface="Arial"/>
                <a:sym typeface="Arial"/>
              </a:rPr>
              <a:t>＜オペラントハウス＞</a:t>
            </a:r>
            <a:endParaRPr sz="2800">
              <a:solidFill>
                <a:schemeClr val="dk1"/>
              </a:solidFill>
              <a:latin typeface="Arial"/>
              <a:ea typeface="Arial"/>
              <a:cs typeface="Arial"/>
              <a:sym typeface="Arial"/>
            </a:endParaRPr>
          </a:p>
        </p:txBody>
      </p:sp>
      <p:grpSp>
        <p:nvGrpSpPr>
          <p:cNvPr id="108" name="Google Shape;108;p3"/>
          <p:cNvGrpSpPr/>
          <p:nvPr/>
        </p:nvGrpSpPr>
        <p:grpSpPr>
          <a:xfrm>
            <a:off x="233628" y="2659173"/>
            <a:ext cx="519696" cy="162405"/>
            <a:chOff x="697406" y="3444826"/>
            <a:chExt cx="738640" cy="230825"/>
          </a:xfrm>
        </p:grpSpPr>
        <p:sp>
          <p:nvSpPr>
            <p:cNvPr id="109" name="Google Shape;109;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10" name="Google Shape;110;p3"/>
            <p:cNvSpPr/>
            <p:nvPr/>
          </p:nvSpPr>
          <p:spPr>
            <a:xfrm flipH="1">
              <a:off x="697406" y="3602424"/>
              <a:ext cx="323155" cy="70043"/>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sp>
        <p:nvSpPr>
          <p:cNvPr id="111" name="Google Shape;111;p3"/>
          <p:cNvSpPr/>
          <p:nvPr/>
        </p:nvSpPr>
        <p:spPr>
          <a:xfrm>
            <a:off x="652768" y="3202422"/>
            <a:ext cx="560242" cy="508212"/>
          </a:xfrm>
          <a:prstGeom prst="cube">
            <a:avLst>
              <a:gd name="adj" fmla="val 25000"/>
            </a:avLst>
          </a:prstGeom>
          <a:solidFill>
            <a:srgbClr val="3F3F3F"/>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12" name="Google Shape;112;p3"/>
          <p:cNvGrpSpPr/>
          <p:nvPr/>
        </p:nvGrpSpPr>
        <p:grpSpPr>
          <a:xfrm>
            <a:off x="984391" y="2654754"/>
            <a:ext cx="519696" cy="162405"/>
            <a:chOff x="697406" y="3444826"/>
            <a:chExt cx="738640" cy="230825"/>
          </a:xfrm>
        </p:grpSpPr>
        <p:sp>
          <p:nvSpPr>
            <p:cNvPr id="113" name="Google Shape;113;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14" name="Google Shape;114;p3"/>
            <p:cNvSpPr/>
            <p:nvPr/>
          </p:nvSpPr>
          <p:spPr>
            <a:xfrm flipH="1">
              <a:off x="697406" y="3602424"/>
              <a:ext cx="323155" cy="70043"/>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sp>
        <p:nvSpPr>
          <p:cNvPr id="115" name="Google Shape;115;p3"/>
          <p:cNvSpPr/>
          <p:nvPr/>
        </p:nvSpPr>
        <p:spPr>
          <a:xfrm rot="3001254">
            <a:off x="521859" y="3013873"/>
            <a:ext cx="366885" cy="140422"/>
          </a:xfrm>
          <a:prstGeom prst="rightArrow">
            <a:avLst>
              <a:gd name="adj1" fmla="val 50000"/>
              <a:gd name="adj2" fmla="val 50000"/>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6" name="Google Shape;116;p3"/>
          <p:cNvSpPr/>
          <p:nvPr/>
        </p:nvSpPr>
        <p:spPr>
          <a:xfrm rot="-3439159">
            <a:off x="924945" y="3007239"/>
            <a:ext cx="366885" cy="140422"/>
          </a:xfrm>
          <a:prstGeom prst="rightArrow">
            <a:avLst>
              <a:gd name="adj1" fmla="val 50000"/>
              <a:gd name="adj2" fmla="val 50000"/>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17" name="Google Shape;117;p3"/>
          <p:cNvGrpSpPr/>
          <p:nvPr/>
        </p:nvGrpSpPr>
        <p:grpSpPr>
          <a:xfrm>
            <a:off x="1415745" y="2659173"/>
            <a:ext cx="519696" cy="162405"/>
            <a:chOff x="697406" y="3444826"/>
            <a:chExt cx="738640" cy="230825"/>
          </a:xfrm>
        </p:grpSpPr>
        <p:sp>
          <p:nvSpPr>
            <p:cNvPr id="118" name="Google Shape;118;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19" name="Google Shape;119;p3"/>
            <p:cNvSpPr/>
            <p:nvPr/>
          </p:nvSpPr>
          <p:spPr>
            <a:xfrm flipH="1">
              <a:off x="697406" y="3602424"/>
              <a:ext cx="323155" cy="70043"/>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sp>
        <p:nvSpPr>
          <p:cNvPr id="120" name="Google Shape;120;p3"/>
          <p:cNvSpPr/>
          <p:nvPr/>
        </p:nvSpPr>
        <p:spPr>
          <a:xfrm>
            <a:off x="1834885" y="3202422"/>
            <a:ext cx="560242" cy="508212"/>
          </a:xfrm>
          <a:prstGeom prst="cube">
            <a:avLst>
              <a:gd name="adj" fmla="val 25000"/>
            </a:avLst>
          </a:prstGeom>
          <a:solidFill>
            <a:srgbClr val="3F3F3F"/>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1" name="Google Shape;121;p3"/>
          <p:cNvGrpSpPr/>
          <p:nvPr/>
        </p:nvGrpSpPr>
        <p:grpSpPr>
          <a:xfrm>
            <a:off x="2166508" y="2654754"/>
            <a:ext cx="519696" cy="162405"/>
            <a:chOff x="697406" y="3444826"/>
            <a:chExt cx="738640" cy="230825"/>
          </a:xfrm>
        </p:grpSpPr>
        <p:sp>
          <p:nvSpPr>
            <p:cNvPr id="122" name="Google Shape;122;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23" name="Google Shape;123;p3"/>
            <p:cNvSpPr/>
            <p:nvPr/>
          </p:nvSpPr>
          <p:spPr>
            <a:xfrm flipH="1">
              <a:off x="697406" y="3602424"/>
              <a:ext cx="323155" cy="70043"/>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sp>
        <p:nvSpPr>
          <p:cNvPr id="124" name="Google Shape;124;p3"/>
          <p:cNvSpPr/>
          <p:nvPr/>
        </p:nvSpPr>
        <p:spPr>
          <a:xfrm rot="3001254">
            <a:off x="1703976" y="3013873"/>
            <a:ext cx="366885" cy="140422"/>
          </a:xfrm>
          <a:prstGeom prst="rightArrow">
            <a:avLst>
              <a:gd name="adj1" fmla="val 50000"/>
              <a:gd name="adj2" fmla="val 50000"/>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5" name="Google Shape;125;p3"/>
          <p:cNvSpPr/>
          <p:nvPr/>
        </p:nvSpPr>
        <p:spPr>
          <a:xfrm rot="-3439159">
            <a:off x="2107062" y="3007239"/>
            <a:ext cx="366885" cy="140422"/>
          </a:xfrm>
          <a:prstGeom prst="rightArrow">
            <a:avLst>
              <a:gd name="adj1" fmla="val 50000"/>
              <a:gd name="adj2" fmla="val 50000"/>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6" name="Google Shape;126;p3"/>
          <p:cNvGrpSpPr/>
          <p:nvPr/>
        </p:nvGrpSpPr>
        <p:grpSpPr>
          <a:xfrm>
            <a:off x="230136" y="3837245"/>
            <a:ext cx="519696" cy="162405"/>
            <a:chOff x="697406" y="3444826"/>
            <a:chExt cx="738640" cy="230825"/>
          </a:xfrm>
        </p:grpSpPr>
        <p:sp>
          <p:nvSpPr>
            <p:cNvPr id="127" name="Google Shape;127;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28" name="Google Shape;128;p3"/>
            <p:cNvSpPr/>
            <p:nvPr/>
          </p:nvSpPr>
          <p:spPr>
            <a:xfrm flipH="1">
              <a:off x="697406" y="3602424"/>
              <a:ext cx="323155" cy="70043"/>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sp>
        <p:nvSpPr>
          <p:cNvPr id="129" name="Google Shape;129;p3"/>
          <p:cNvSpPr/>
          <p:nvPr/>
        </p:nvSpPr>
        <p:spPr>
          <a:xfrm>
            <a:off x="649276" y="4380494"/>
            <a:ext cx="560242" cy="508212"/>
          </a:xfrm>
          <a:prstGeom prst="cube">
            <a:avLst>
              <a:gd name="adj" fmla="val 25000"/>
            </a:avLst>
          </a:prstGeom>
          <a:solidFill>
            <a:srgbClr val="3F3F3F"/>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30" name="Google Shape;130;p3"/>
          <p:cNvGrpSpPr/>
          <p:nvPr/>
        </p:nvGrpSpPr>
        <p:grpSpPr>
          <a:xfrm>
            <a:off x="980899" y="3832826"/>
            <a:ext cx="519696" cy="162405"/>
            <a:chOff x="697406" y="3444826"/>
            <a:chExt cx="738640" cy="230825"/>
          </a:xfrm>
        </p:grpSpPr>
        <p:sp>
          <p:nvSpPr>
            <p:cNvPr id="131" name="Google Shape;131;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32" name="Google Shape;132;p3"/>
            <p:cNvSpPr/>
            <p:nvPr/>
          </p:nvSpPr>
          <p:spPr>
            <a:xfrm flipH="1">
              <a:off x="697406" y="3602424"/>
              <a:ext cx="323155" cy="70043"/>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sp>
        <p:nvSpPr>
          <p:cNvPr id="133" name="Google Shape;133;p3"/>
          <p:cNvSpPr/>
          <p:nvPr/>
        </p:nvSpPr>
        <p:spPr>
          <a:xfrm rot="3001254">
            <a:off x="518367" y="4191945"/>
            <a:ext cx="366885" cy="140422"/>
          </a:xfrm>
          <a:prstGeom prst="rightArrow">
            <a:avLst>
              <a:gd name="adj1" fmla="val 50000"/>
              <a:gd name="adj2" fmla="val 50000"/>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4" name="Google Shape;134;p3"/>
          <p:cNvSpPr/>
          <p:nvPr/>
        </p:nvSpPr>
        <p:spPr>
          <a:xfrm rot="-3439159">
            <a:off x="921453" y="4185311"/>
            <a:ext cx="366885" cy="140422"/>
          </a:xfrm>
          <a:prstGeom prst="rightArrow">
            <a:avLst>
              <a:gd name="adj1" fmla="val 50000"/>
              <a:gd name="adj2" fmla="val 50000"/>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35" name="Google Shape;135;p3"/>
          <p:cNvGrpSpPr/>
          <p:nvPr/>
        </p:nvGrpSpPr>
        <p:grpSpPr>
          <a:xfrm>
            <a:off x="1415745" y="3825521"/>
            <a:ext cx="519696" cy="162405"/>
            <a:chOff x="697406" y="3444826"/>
            <a:chExt cx="738640" cy="230825"/>
          </a:xfrm>
        </p:grpSpPr>
        <p:sp>
          <p:nvSpPr>
            <p:cNvPr id="136" name="Google Shape;136;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37" name="Google Shape;137;p3"/>
            <p:cNvSpPr/>
            <p:nvPr/>
          </p:nvSpPr>
          <p:spPr>
            <a:xfrm flipH="1">
              <a:off x="697406" y="3602424"/>
              <a:ext cx="323155" cy="70043"/>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sp>
        <p:nvSpPr>
          <p:cNvPr id="138" name="Google Shape;138;p3"/>
          <p:cNvSpPr/>
          <p:nvPr/>
        </p:nvSpPr>
        <p:spPr>
          <a:xfrm>
            <a:off x="1834885" y="4368770"/>
            <a:ext cx="560242" cy="508212"/>
          </a:xfrm>
          <a:prstGeom prst="cube">
            <a:avLst>
              <a:gd name="adj" fmla="val 25000"/>
            </a:avLst>
          </a:prstGeom>
          <a:solidFill>
            <a:srgbClr val="3F3F3F"/>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39" name="Google Shape;139;p3"/>
          <p:cNvGrpSpPr/>
          <p:nvPr/>
        </p:nvGrpSpPr>
        <p:grpSpPr>
          <a:xfrm>
            <a:off x="2166508" y="3821102"/>
            <a:ext cx="519696" cy="162405"/>
            <a:chOff x="697406" y="3444826"/>
            <a:chExt cx="738640" cy="230825"/>
          </a:xfrm>
        </p:grpSpPr>
        <p:sp>
          <p:nvSpPr>
            <p:cNvPr id="140" name="Google Shape;140;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41" name="Google Shape;141;p3"/>
            <p:cNvSpPr/>
            <p:nvPr/>
          </p:nvSpPr>
          <p:spPr>
            <a:xfrm flipH="1">
              <a:off x="697406" y="3602424"/>
              <a:ext cx="323155" cy="70043"/>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sp>
        <p:nvSpPr>
          <p:cNvPr id="142" name="Google Shape;142;p3"/>
          <p:cNvSpPr/>
          <p:nvPr/>
        </p:nvSpPr>
        <p:spPr>
          <a:xfrm rot="3001254">
            <a:off x="1703976" y="4180221"/>
            <a:ext cx="366885" cy="140422"/>
          </a:xfrm>
          <a:prstGeom prst="rightArrow">
            <a:avLst>
              <a:gd name="adj1" fmla="val 50000"/>
              <a:gd name="adj2" fmla="val 50000"/>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3" name="Google Shape;143;p3"/>
          <p:cNvSpPr/>
          <p:nvPr/>
        </p:nvSpPr>
        <p:spPr>
          <a:xfrm rot="-3439159">
            <a:off x="2107062" y="4173587"/>
            <a:ext cx="366885" cy="140422"/>
          </a:xfrm>
          <a:prstGeom prst="rightArrow">
            <a:avLst>
              <a:gd name="adj1" fmla="val 50000"/>
              <a:gd name="adj2" fmla="val 50000"/>
            </a:avLst>
          </a:prstGeom>
          <a:solidFill>
            <a:schemeClr val="lt1"/>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4" name="Google Shape;144;p3"/>
          <p:cNvSpPr txBox="1"/>
          <p:nvPr/>
        </p:nvSpPr>
        <p:spPr>
          <a:xfrm>
            <a:off x="5355149" y="5235400"/>
            <a:ext cx="318548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1800">
                <a:solidFill>
                  <a:schemeClr val="dk1"/>
                </a:solidFill>
                <a:latin typeface="Arial"/>
                <a:ea typeface="Arial"/>
                <a:cs typeface="Arial"/>
                <a:sym typeface="Arial"/>
              </a:rPr>
              <a:t>飼育ケージと解析装置が一体</a:t>
            </a:r>
            <a:endParaRPr sz="1800">
              <a:solidFill>
                <a:schemeClr val="dk1"/>
              </a:solidFill>
              <a:latin typeface="Arial"/>
              <a:ea typeface="Arial"/>
              <a:cs typeface="Arial"/>
              <a:sym typeface="Arial"/>
            </a:endParaRPr>
          </a:p>
          <a:p>
            <a:pPr marL="0" marR="0" lvl="0" indent="0" algn="ctr" rtl="0">
              <a:spcBef>
                <a:spcPts val="0"/>
              </a:spcBef>
              <a:spcAft>
                <a:spcPts val="0"/>
              </a:spcAft>
              <a:buNone/>
            </a:pPr>
            <a:r>
              <a:rPr lang="ja-JP" sz="1800">
                <a:solidFill>
                  <a:schemeClr val="dk1"/>
                </a:solidFill>
                <a:latin typeface="Arial"/>
                <a:ea typeface="Arial"/>
                <a:cs typeface="Arial"/>
                <a:sym typeface="Arial"/>
              </a:rPr>
              <a:t>→</a:t>
            </a:r>
            <a:r>
              <a:rPr lang="ja-JP" sz="1800" b="1">
                <a:solidFill>
                  <a:schemeClr val="dk1"/>
                </a:solidFill>
                <a:latin typeface="Arial"/>
                <a:ea typeface="Arial"/>
                <a:cs typeface="Arial"/>
                <a:sym typeface="Arial"/>
              </a:rPr>
              <a:t>人件費が削減</a:t>
            </a:r>
            <a:endParaRPr sz="1800" b="1">
              <a:solidFill>
                <a:schemeClr val="dk1"/>
              </a:solidFill>
              <a:latin typeface="Arial"/>
              <a:ea typeface="Arial"/>
              <a:cs typeface="Arial"/>
              <a:sym typeface="Arial"/>
            </a:endParaRPr>
          </a:p>
        </p:txBody>
      </p:sp>
      <p:grpSp>
        <p:nvGrpSpPr>
          <p:cNvPr id="145" name="Google Shape;145;p3"/>
          <p:cNvGrpSpPr/>
          <p:nvPr/>
        </p:nvGrpSpPr>
        <p:grpSpPr>
          <a:xfrm>
            <a:off x="5404184" y="2735956"/>
            <a:ext cx="3087417" cy="2016917"/>
            <a:chOff x="5456812" y="2735956"/>
            <a:chExt cx="3087417" cy="2016917"/>
          </a:xfrm>
        </p:grpSpPr>
        <p:grpSp>
          <p:nvGrpSpPr>
            <p:cNvPr id="146" name="Google Shape;146;p3"/>
            <p:cNvGrpSpPr/>
            <p:nvPr/>
          </p:nvGrpSpPr>
          <p:grpSpPr>
            <a:xfrm>
              <a:off x="5456812" y="2735956"/>
              <a:ext cx="3087417" cy="2016917"/>
              <a:chOff x="5407760" y="2490457"/>
              <a:chExt cx="3087417" cy="2016917"/>
            </a:xfrm>
          </p:grpSpPr>
          <p:pic>
            <p:nvPicPr>
              <p:cNvPr id="147" name="Google Shape;147;p3"/>
              <p:cNvPicPr preferRelativeResize="0"/>
              <p:nvPr/>
            </p:nvPicPr>
            <p:blipFill rotWithShape="1">
              <a:blip r:embed="rId4">
                <a:alphaModFix/>
              </a:blip>
              <a:srcRect/>
              <a:stretch/>
            </p:blipFill>
            <p:spPr>
              <a:xfrm>
                <a:off x="5407760" y="2490457"/>
                <a:ext cx="748863" cy="981648"/>
              </a:xfrm>
              <a:prstGeom prst="rect">
                <a:avLst/>
              </a:prstGeom>
              <a:noFill/>
              <a:ln>
                <a:noFill/>
              </a:ln>
            </p:spPr>
          </p:pic>
          <p:pic>
            <p:nvPicPr>
              <p:cNvPr id="148" name="Google Shape;148;p3"/>
              <p:cNvPicPr preferRelativeResize="0"/>
              <p:nvPr/>
            </p:nvPicPr>
            <p:blipFill rotWithShape="1">
              <a:blip r:embed="rId4">
                <a:alphaModFix/>
              </a:blip>
              <a:srcRect/>
              <a:stretch/>
            </p:blipFill>
            <p:spPr>
              <a:xfrm>
                <a:off x="6189030" y="2490457"/>
                <a:ext cx="748863" cy="981648"/>
              </a:xfrm>
              <a:prstGeom prst="rect">
                <a:avLst/>
              </a:prstGeom>
              <a:noFill/>
              <a:ln>
                <a:noFill/>
              </a:ln>
            </p:spPr>
          </p:pic>
          <p:pic>
            <p:nvPicPr>
              <p:cNvPr id="149" name="Google Shape;149;p3"/>
              <p:cNvPicPr preferRelativeResize="0"/>
              <p:nvPr/>
            </p:nvPicPr>
            <p:blipFill rotWithShape="1">
              <a:blip r:embed="rId4">
                <a:alphaModFix/>
              </a:blip>
              <a:srcRect/>
              <a:stretch/>
            </p:blipFill>
            <p:spPr>
              <a:xfrm>
                <a:off x="6965045" y="2490457"/>
                <a:ext cx="748863" cy="981648"/>
              </a:xfrm>
              <a:prstGeom prst="rect">
                <a:avLst/>
              </a:prstGeom>
              <a:noFill/>
              <a:ln>
                <a:noFill/>
              </a:ln>
            </p:spPr>
          </p:pic>
          <p:pic>
            <p:nvPicPr>
              <p:cNvPr id="150" name="Google Shape;150;p3"/>
              <p:cNvPicPr preferRelativeResize="0"/>
              <p:nvPr/>
            </p:nvPicPr>
            <p:blipFill rotWithShape="1">
              <a:blip r:embed="rId4">
                <a:alphaModFix/>
              </a:blip>
              <a:srcRect/>
              <a:stretch/>
            </p:blipFill>
            <p:spPr>
              <a:xfrm>
                <a:off x="7746314" y="2490457"/>
                <a:ext cx="748863" cy="981648"/>
              </a:xfrm>
              <a:prstGeom prst="rect">
                <a:avLst/>
              </a:prstGeom>
              <a:noFill/>
              <a:ln>
                <a:noFill/>
              </a:ln>
            </p:spPr>
          </p:pic>
          <p:pic>
            <p:nvPicPr>
              <p:cNvPr id="151" name="Google Shape;151;p3"/>
              <p:cNvPicPr preferRelativeResize="0"/>
              <p:nvPr/>
            </p:nvPicPr>
            <p:blipFill rotWithShape="1">
              <a:blip r:embed="rId4">
                <a:alphaModFix/>
              </a:blip>
              <a:srcRect/>
              <a:stretch/>
            </p:blipFill>
            <p:spPr>
              <a:xfrm>
                <a:off x="5407760" y="3525726"/>
                <a:ext cx="748863" cy="981648"/>
              </a:xfrm>
              <a:prstGeom prst="rect">
                <a:avLst/>
              </a:prstGeom>
              <a:noFill/>
              <a:ln>
                <a:noFill/>
              </a:ln>
            </p:spPr>
          </p:pic>
          <p:pic>
            <p:nvPicPr>
              <p:cNvPr id="152" name="Google Shape;152;p3"/>
              <p:cNvPicPr preferRelativeResize="0"/>
              <p:nvPr/>
            </p:nvPicPr>
            <p:blipFill rotWithShape="1">
              <a:blip r:embed="rId4">
                <a:alphaModFix/>
              </a:blip>
              <a:srcRect/>
              <a:stretch/>
            </p:blipFill>
            <p:spPr>
              <a:xfrm>
                <a:off x="6189030" y="3525726"/>
                <a:ext cx="748863" cy="981648"/>
              </a:xfrm>
              <a:prstGeom prst="rect">
                <a:avLst/>
              </a:prstGeom>
              <a:noFill/>
              <a:ln>
                <a:noFill/>
              </a:ln>
            </p:spPr>
          </p:pic>
          <p:pic>
            <p:nvPicPr>
              <p:cNvPr id="153" name="Google Shape;153;p3"/>
              <p:cNvPicPr preferRelativeResize="0"/>
              <p:nvPr/>
            </p:nvPicPr>
            <p:blipFill rotWithShape="1">
              <a:blip r:embed="rId4">
                <a:alphaModFix/>
              </a:blip>
              <a:srcRect/>
              <a:stretch/>
            </p:blipFill>
            <p:spPr>
              <a:xfrm>
                <a:off x="6965045" y="3525726"/>
                <a:ext cx="748863" cy="981648"/>
              </a:xfrm>
              <a:prstGeom prst="rect">
                <a:avLst/>
              </a:prstGeom>
              <a:noFill/>
              <a:ln>
                <a:noFill/>
              </a:ln>
            </p:spPr>
          </p:pic>
          <p:pic>
            <p:nvPicPr>
              <p:cNvPr id="154" name="Google Shape;154;p3"/>
              <p:cNvPicPr preferRelativeResize="0"/>
              <p:nvPr/>
            </p:nvPicPr>
            <p:blipFill rotWithShape="1">
              <a:blip r:embed="rId4">
                <a:alphaModFix/>
              </a:blip>
              <a:srcRect/>
              <a:stretch/>
            </p:blipFill>
            <p:spPr>
              <a:xfrm>
                <a:off x="7746314" y="3525726"/>
                <a:ext cx="748863" cy="981648"/>
              </a:xfrm>
              <a:prstGeom prst="rect">
                <a:avLst/>
              </a:prstGeom>
              <a:noFill/>
              <a:ln>
                <a:noFill/>
              </a:ln>
            </p:spPr>
          </p:pic>
        </p:grpSp>
        <p:grpSp>
          <p:nvGrpSpPr>
            <p:cNvPr id="155" name="Google Shape;155;p3"/>
            <p:cNvGrpSpPr/>
            <p:nvPr/>
          </p:nvGrpSpPr>
          <p:grpSpPr>
            <a:xfrm>
              <a:off x="5634590" y="3204600"/>
              <a:ext cx="389774" cy="300038"/>
              <a:chOff x="4962523" y="2041318"/>
              <a:chExt cx="389774" cy="300038"/>
            </a:xfrm>
          </p:grpSpPr>
          <p:sp>
            <p:nvSpPr>
              <p:cNvPr id="156" name="Google Shape;156;p3"/>
              <p:cNvSpPr/>
              <p:nvPr/>
            </p:nvSpPr>
            <p:spPr>
              <a:xfrm>
                <a:off x="4971296" y="2041318"/>
                <a:ext cx="381001" cy="30003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57" name="Google Shape;157;p3"/>
              <p:cNvGrpSpPr/>
              <p:nvPr/>
            </p:nvGrpSpPr>
            <p:grpSpPr>
              <a:xfrm>
                <a:off x="4962523" y="2093993"/>
                <a:ext cx="354883" cy="162405"/>
                <a:chOff x="931653" y="3444826"/>
                <a:chExt cx="504393" cy="230825"/>
              </a:xfrm>
            </p:grpSpPr>
            <p:sp>
              <p:nvSpPr>
                <p:cNvPr id="158" name="Google Shape;158;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59" name="Google Shape;159;p3"/>
                <p:cNvSpPr/>
                <p:nvPr/>
              </p:nvSpPr>
              <p:spPr>
                <a:xfrm flipH="1">
                  <a:off x="931653" y="3607487"/>
                  <a:ext cx="88906" cy="64980"/>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grpSp>
        <p:grpSp>
          <p:nvGrpSpPr>
            <p:cNvPr id="160" name="Google Shape;160;p3"/>
            <p:cNvGrpSpPr/>
            <p:nvPr/>
          </p:nvGrpSpPr>
          <p:grpSpPr>
            <a:xfrm>
              <a:off x="6413233" y="3226780"/>
              <a:ext cx="389774" cy="300038"/>
              <a:chOff x="4962523" y="2041318"/>
              <a:chExt cx="389774" cy="300038"/>
            </a:xfrm>
          </p:grpSpPr>
          <p:sp>
            <p:nvSpPr>
              <p:cNvPr id="161" name="Google Shape;161;p3"/>
              <p:cNvSpPr/>
              <p:nvPr/>
            </p:nvSpPr>
            <p:spPr>
              <a:xfrm>
                <a:off x="4971296" y="2041318"/>
                <a:ext cx="381001" cy="30003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62" name="Google Shape;162;p3"/>
              <p:cNvGrpSpPr/>
              <p:nvPr/>
            </p:nvGrpSpPr>
            <p:grpSpPr>
              <a:xfrm>
                <a:off x="4962523" y="2093993"/>
                <a:ext cx="354883" cy="162405"/>
                <a:chOff x="931653" y="3444826"/>
                <a:chExt cx="504393" cy="230825"/>
              </a:xfrm>
            </p:grpSpPr>
            <p:sp>
              <p:nvSpPr>
                <p:cNvPr id="163" name="Google Shape;163;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64" name="Google Shape;164;p3"/>
                <p:cNvSpPr/>
                <p:nvPr/>
              </p:nvSpPr>
              <p:spPr>
                <a:xfrm flipH="1">
                  <a:off x="931653" y="3607487"/>
                  <a:ext cx="88906" cy="64980"/>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grpSp>
        <p:grpSp>
          <p:nvGrpSpPr>
            <p:cNvPr id="165" name="Google Shape;165;p3"/>
            <p:cNvGrpSpPr/>
            <p:nvPr/>
          </p:nvGrpSpPr>
          <p:grpSpPr>
            <a:xfrm>
              <a:off x="7223335" y="3221702"/>
              <a:ext cx="389774" cy="300038"/>
              <a:chOff x="4962523" y="2041318"/>
              <a:chExt cx="389774" cy="300038"/>
            </a:xfrm>
          </p:grpSpPr>
          <p:sp>
            <p:nvSpPr>
              <p:cNvPr id="166" name="Google Shape;166;p3"/>
              <p:cNvSpPr/>
              <p:nvPr/>
            </p:nvSpPr>
            <p:spPr>
              <a:xfrm>
                <a:off x="4971296" y="2041318"/>
                <a:ext cx="381001" cy="30003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67" name="Google Shape;167;p3"/>
              <p:cNvGrpSpPr/>
              <p:nvPr/>
            </p:nvGrpSpPr>
            <p:grpSpPr>
              <a:xfrm>
                <a:off x="4962523" y="2093993"/>
                <a:ext cx="354883" cy="162405"/>
                <a:chOff x="931653" y="3444826"/>
                <a:chExt cx="504393" cy="230825"/>
              </a:xfrm>
            </p:grpSpPr>
            <p:sp>
              <p:nvSpPr>
                <p:cNvPr id="168" name="Google Shape;168;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69" name="Google Shape;169;p3"/>
                <p:cNvSpPr/>
                <p:nvPr/>
              </p:nvSpPr>
              <p:spPr>
                <a:xfrm flipH="1">
                  <a:off x="931653" y="3607487"/>
                  <a:ext cx="88906" cy="64980"/>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grpSp>
        <p:grpSp>
          <p:nvGrpSpPr>
            <p:cNvPr id="170" name="Google Shape;170;p3"/>
            <p:cNvGrpSpPr/>
            <p:nvPr/>
          </p:nvGrpSpPr>
          <p:grpSpPr>
            <a:xfrm>
              <a:off x="7980971" y="3238804"/>
              <a:ext cx="389774" cy="300038"/>
              <a:chOff x="4962523" y="2041318"/>
              <a:chExt cx="389774" cy="300038"/>
            </a:xfrm>
          </p:grpSpPr>
          <p:sp>
            <p:nvSpPr>
              <p:cNvPr id="171" name="Google Shape;171;p3"/>
              <p:cNvSpPr/>
              <p:nvPr/>
            </p:nvSpPr>
            <p:spPr>
              <a:xfrm>
                <a:off x="4971296" y="2041318"/>
                <a:ext cx="381001" cy="30003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72" name="Google Shape;172;p3"/>
              <p:cNvGrpSpPr/>
              <p:nvPr/>
            </p:nvGrpSpPr>
            <p:grpSpPr>
              <a:xfrm>
                <a:off x="4962523" y="2093993"/>
                <a:ext cx="354883" cy="162405"/>
                <a:chOff x="931653" y="3444826"/>
                <a:chExt cx="504393" cy="230825"/>
              </a:xfrm>
            </p:grpSpPr>
            <p:sp>
              <p:nvSpPr>
                <p:cNvPr id="173" name="Google Shape;173;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74" name="Google Shape;174;p3"/>
                <p:cNvSpPr/>
                <p:nvPr/>
              </p:nvSpPr>
              <p:spPr>
                <a:xfrm flipH="1">
                  <a:off x="931653" y="3607487"/>
                  <a:ext cx="88906" cy="64980"/>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grpSp>
        <p:grpSp>
          <p:nvGrpSpPr>
            <p:cNvPr id="175" name="Google Shape;175;p3"/>
            <p:cNvGrpSpPr/>
            <p:nvPr/>
          </p:nvGrpSpPr>
          <p:grpSpPr>
            <a:xfrm>
              <a:off x="7974910" y="4260349"/>
              <a:ext cx="389774" cy="300038"/>
              <a:chOff x="4962523" y="2041318"/>
              <a:chExt cx="389774" cy="300038"/>
            </a:xfrm>
          </p:grpSpPr>
          <p:sp>
            <p:nvSpPr>
              <p:cNvPr id="176" name="Google Shape;176;p3"/>
              <p:cNvSpPr/>
              <p:nvPr/>
            </p:nvSpPr>
            <p:spPr>
              <a:xfrm>
                <a:off x="4971296" y="2041318"/>
                <a:ext cx="381001" cy="30003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77" name="Google Shape;177;p3"/>
              <p:cNvGrpSpPr/>
              <p:nvPr/>
            </p:nvGrpSpPr>
            <p:grpSpPr>
              <a:xfrm>
                <a:off x="4962523" y="2093993"/>
                <a:ext cx="354883" cy="162405"/>
                <a:chOff x="931653" y="3444826"/>
                <a:chExt cx="504393" cy="230825"/>
              </a:xfrm>
            </p:grpSpPr>
            <p:sp>
              <p:nvSpPr>
                <p:cNvPr id="178" name="Google Shape;178;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79" name="Google Shape;179;p3"/>
                <p:cNvSpPr/>
                <p:nvPr/>
              </p:nvSpPr>
              <p:spPr>
                <a:xfrm flipH="1">
                  <a:off x="931653" y="3607487"/>
                  <a:ext cx="88906" cy="64980"/>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grpSp>
        <p:grpSp>
          <p:nvGrpSpPr>
            <p:cNvPr id="180" name="Google Shape;180;p3"/>
            <p:cNvGrpSpPr/>
            <p:nvPr/>
          </p:nvGrpSpPr>
          <p:grpSpPr>
            <a:xfrm>
              <a:off x="7188444" y="4252690"/>
              <a:ext cx="389774" cy="300038"/>
              <a:chOff x="4962523" y="2041318"/>
              <a:chExt cx="389774" cy="300038"/>
            </a:xfrm>
          </p:grpSpPr>
          <p:sp>
            <p:nvSpPr>
              <p:cNvPr id="181" name="Google Shape;181;p3"/>
              <p:cNvSpPr/>
              <p:nvPr/>
            </p:nvSpPr>
            <p:spPr>
              <a:xfrm>
                <a:off x="4971296" y="2041318"/>
                <a:ext cx="381001" cy="30003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82" name="Google Shape;182;p3"/>
              <p:cNvGrpSpPr/>
              <p:nvPr/>
            </p:nvGrpSpPr>
            <p:grpSpPr>
              <a:xfrm>
                <a:off x="4962523" y="2093993"/>
                <a:ext cx="354883" cy="162405"/>
                <a:chOff x="931653" y="3444826"/>
                <a:chExt cx="504393" cy="230825"/>
              </a:xfrm>
            </p:grpSpPr>
            <p:sp>
              <p:nvSpPr>
                <p:cNvPr id="183" name="Google Shape;183;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84" name="Google Shape;184;p3"/>
                <p:cNvSpPr/>
                <p:nvPr/>
              </p:nvSpPr>
              <p:spPr>
                <a:xfrm flipH="1">
                  <a:off x="931653" y="3607487"/>
                  <a:ext cx="88906" cy="64980"/>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grpSp>
        <p:grpSp>
          <p:nvGrpSpPr>
            <p:cNvPr id="185" name="Google Shape;185;p3"/>
            <p:cNvGrpSpPr/>
            <p:nvPr/>
          </p:nvGrpSpPr>
          <p:grpSpPr>
            <a:xfrm>
              <a:off x="6413233" y="4268219"/>
              <a:ext cx="389774" cy="300038"/>
              <a:chOff x="4962523" y="2041318"/>
              <a:chExt cx="389774" cy="300038"/>
            </a:xfrm>
          </p:grpSpPr>
          <p:sp>
            <p:nvSpPr>
              <p:cNvPr id="186" name="Google Shape;186;p3"/>
              <p:cNvSpPr/>
              <p:nvPr/>
            </p:nvSpPr>
            <p:spPr>
              <a:xfrm>
                <a:off x="4971296" y="2041318"/>
                <a:ext cx="381001" cy="30003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87" name="Google Shape;187;p3"/>
              <p:cNvGrpSpPr/>
              <p:nvPr/>
            </p:nvGrpSpPr>
            <p:grpSpPr>
              <a:xfrm>
                <a:off x="4962523" y="2093993"/>
                <a:ext cx="354883" cy="162405"/>
                <a:chOff x="931653" y="3444826"/>
                <a:chExt cx="504393" cy="230825"/>
              </a:xfrm>
            </p:grpSpPr>
            <p:sp>
              <p:nvSpPr>
                <p:cNvPr id="188" name="Google Shape;188;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89" name="Google Shape;189;p3"/>
                <p:cNvSpPr/>
                <p:nvPr/>
              </p:nvSpPr>
              <p:spPr>
                <a:xfrm flipH="1">
                  <a:off x="931653" y="3607487"/>
                  <a:ext cx="88906" cy="64980"/>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grpSp>
        <p:grpSp>
          <p:nvGrpSpPr>
            <p:cNvPr id="190" name="Google Shape;190;p3"/>
            <p:cNvGrpSpPr/>
            <p:nvPr/>
          </p:nvGrpSpPr>
          <p:grpSpPr>
            <a:xfrm>
              <a:off x="5643765" y="4260349"/>
              <a:ext cx="389774" cy="300038"/>
              <a:chOff x="4962523" y="2041318"/>
              <a:chExt cx="389774" cy="300038"/>
            </a:xfrm>
          </p:grpSpPr>
          <p:sp>
            <p:nvSpPr>
              <p:cNvPr id="191" name="Google Shape;191;p3"/>
              <p:cNvSpPr/>
              <p:nvPr/>
            </p:nvSpPr>
            <p:spPr>
              <a:xfrm>
                <a:off x="4971296" y="2041318"/>
                <a:ext cx="381001" cy="30003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92" name="Google Shape;192;p3"/>
              <p:cNvGrpSpPr/>
              <p:nvPr/>
            </p:nvGrpSpPr>
            <p:grpSpPr>
              <a:xfrm>
                <a:off x="4962523" y="2093993"/>
                <a:ext cx="354883" cy="162405"/>
                <a:chOff x="931653" y="3444826"/>
                <a:chExt cx="504393" cy="230825"/>
              </a:xfrm>
            </p:grpSpPr>
            <p:sp>
              <p:nvSpPr>
                <p:cNvPr id="193" name="Google Shape;193;p3"/>
                <p:cNvSpPr/>
                <p:nvPr/>
              </p:nvSpPr>
              <p:spPr>
                <a:xfrm flipH="1">
                  <a:off x="1017377" y="3444826"/>
                  <a:ext cx="418669" cy="230825"/>
                </a:xfrm>
                <a:custGeom>
                  <a:avLst/>
                  <a:gdLst/>
                  <a:ahLst/>
                  <a:cxnLst/>
                  <a:rect l="l" t="t" r="r" b="b"/>
                  <a:pathLst>
                    <a:path w="2505075" h="1381125" extrusionOk="0">
                      <a:moveTo>
                        <a:pt x="0" y="390525"/>
                      </a:moveTo>
                      <a:lnTo>
                        <a:pt x="409575" y="247650"/>
                      </a:lnTo>
                      <a:lnTo>
                        <a:pt x="676275" y="209550"/>
                      </a:lnTo>
                      <a:lnTo>
                        <a:pt x="733425" y="38100"/>
                      </a:lnTo>
                      <a:lnTo>
                        <a:pt x="876300" y="0"/>
                      </a:lnTo>
                      <a:lnTo>
                        <a:pt x="952500" y="66675"/>
                      </a:lnTo>
                      <a:lnTo>
                        <a:pt x="962025" y="209550"/>
                      </a:lnTo>
                      <a:lnTo>
                        <a:pt x="1047750" y="133350"/>
                      </a:lnTo>
                      <a:lnTo>
                        <a:pt x="1152525" y="104775"/>
                      </a:lnTo>
                      <a:lnTo>
                        <a:pt x="1228725" y="200025"/>
                      </a:lnTo>
                      <a:lnTo>
                        <a:pt x="1181100" y="323850"/>
                      </a:lnTo>
                      <a:lnTo>
                        <a:pt x="1238250" y="361950"/>
                      </a:lnTo>
                      <a:lnTo>
                        <a:pt x="1457325" y="266700"/>
                      </a:lnTo>
                      <a:lnTo>
                        <a:pt x="1676400" y="266700"/>
                      </a:lnTo>
                      <a:lnTo>
                        <a:pt x="1876425" y="285750"/>
                      </a:lnTo>
                      <a:lnTo>
                        <a:pt x="2257425" y="457200"/>
                      </a:lnTo>
                      <a:lnTo>
                        <a:pt x="2390775" y="695325"/>
                      </a:lnTo>
                      <a:cubicBezTo>
                        <a:pt x="2441010" y="765654"/>
                        <a:pt x="2419087" y="742687"/>
                        <a:pt x="2447925" y="771525"/>
                      </a:cubicBezTo>
                      <a:lnTo>
                        <a:pt x="2476500" y="895350"/>
                      </a:lnTo>
                      <a:cubicBezTo>
                        <a:pt x="2497346" y="1010003"/>
                        <a:pt x="2484325" y="966449"/>
                        <a:pt x="2505075" y="1028700"/>
                      </a:cubicBezTo>
                      <a:lnTo>
                        <a:pt x="2505075" y="1209675"/>
                      </a:lnTo>
                      <a:lnTo>
                        <a:pt x="2447925" y="1323975"/>
                      </a:lnTo>
                      <a:lnTo>
                        <a:pt x="2228850" y="1362075"/>
                      </a:lnTo>
                      <a:lnTo>
                        <a:pt x="2133600" y="1362075"/>
                      </a:lnTo>
                      <a:lnTo>
                        <a:pt x="1971675" y="1362075"/>
                      </a:lnTo>
                      <a:lnTo>
                        <a:pt x="1895475" y="1333500"/>
                      </a:lnTo>
                      <a:lnTo>
                        <a:pt x="1752600" y="1247775"/>
                      </a:lnTo>
                      <a:lnTo>
                        <a:pt x="1724025" y="1381125"/>
                      </a:lnTo>
                      <a:lnTo>
                        <a:pt x="1381125" y="1362075"/>
                      </a:lnTo>
                      <a:lnTo>
                        <a:pt x="1438275" y="1238250"/>
                      </a:lnTo>
                      <a:lnTo>
                        <a:pt x="1371600" y="1200150"/>
                      </a:lnTo>
                      <a:lnTo>
                        <a:pt x="1285875" y="1343025"/>
                      </a:lnTo>
                      <a:lnTo>
                        <a:pt x="904875" y="1343025"/>
                      </a:lnTo>
                      <a:lnTo>
                        <a:pt x="1047750" y="1219200"/>
                      </a:lnTo>
                      <a:lnTo>
                        <a:pt x="581025" y="857250"/>
                      </a:lnTo>
                      <a:lnTo>
                        <a:pt x="476250" y="733425"/>
                      </a:lnTo>
                      <a:lnTo>
                        <a:pt x="219075" y="647700"/>
                      </a:lnTo>
                      <a:lnTo>
                        <a:pt x="104775" y="514350"/>
                      </a:lnTo>
                      <a:lnTo>
                        <a:pt x="57150" y="419100"/>
                      </a:lnTo>
                      <a:lnTo>
                        <a:pt x="0" y="390525"/>
                      </a:lnTo>
                      <a:close/>
                    </a:path>
                  </a:pathLst>
                </a:cu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sp>
              <p:nvSpPr>
                <p:cNvPr id="194" name="Google Shape;194;p3"/>
                <p:cNvSpPr/>
                <p:nvPr/>
              </p:nvSpPr>
              <p:spPr>
                <a:xfrm flipH="1">
                  <a:off x="931653" y="3607487"/>
                  <a:ext cx="88906" cy="64980"/>
                </a:xfrm>
                <a:custGeom>
                  <a:avLst/>
                  <a:gdLst/>
                  <a:ahLst/>
                  <a:cxnLst/>
                  <a:rect l="l" t="t" r="r" b="b"/>
                  <a:pathLst>
                    <a:path w="1933575" h="419100" extrusionOk="0">
                      <a:moveTo>
                        <a:pt x="28575" y="228600"/>
                      </a:moveTo>
                      <a:lnTo>
                        <a:pt x="381000" y="314325"/>
                      </a:lnTo>
                      <a:lnTo>
                        <a:pt x="762000" y="257175"/>
                      </a:lnTo>
                      <a:lnTo>
                        <a:pt x="1143000" y="95250"/>
                      </a:lnTo>
                      <a:lnTo>
                        <a:pt x="1400175" y="0"/>
                      </a:lnTo>
                      <a:lnTo>
                        <a:pt x="1571625" y="0"/>
                      </a:lnTo>
                      <a:lnTo>
                        <a:pt x="1933575" y="228600"/>
                      </a:lnTo>
                      <a:lnTo>
                        <a:pt x="1724025" y="152400"/>
                      </a:lnTo>
                      <a:lnTo>
                        <a:pt x="1447800" y="85725"/>
                      </a:lnTo>
                      <a:lnTo>
                        <a:pt x="1095375" y="190500"/>
                      </a:lnTo>
                      <a:lnTo>
                        <a:pt x="800100" y="323850"/>
                      </a:lnTo>
                      <a:lnTo>
                        <a:pt x="666750" y="381000"/>
                      </a:lnTo>
                      <a:lnTo>
                        <a:pt x="371475" y="419100"/>
                      </a:lnTo>
                      <a:lnTo>
                        <a:pt x="0" y="323850"/>
                      </a:lnTo>
                      <a:lnTo>
                        <a:pt x="28575" y="228600"/>
                      </a:lnTo>
                      <a:close/>
                    </a:path>
                  </a:pathLst>
                </a:custGeom>
                <a:solidFill>
                  <a:srgbClr val="FFC2A7"/>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900"/>
                    <a:buFont typeface="Arial"/>
                    <a:buNone/>
                  </a:pPr>
                  <a:endParaRPr sz="900">
                    <a:solidFill>
                      <a:schemeClr val="lt1"/>
                    </a:solidFill>
                    <a:latin typeface="Arial"/>
                    <a:ea typeface="Arial"/>
                    <a:cs typeface="Arial"/>
                    <a:sym typeface="Arial"/>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4"/>
          <p:cNvSpPr txBox="1"/>
          <p:nvPr/>
        </p:nvSpPr>
        <p:spPr>
          <a:xfrm>
            <a:off x="1248018" y="0"/>
            <a:ext cx="664797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800" b="1">
                <a:solidFill>
                  <a:schemeClr val="dk1"/>
                </a:solidFill>
                <a:latin typeface="Arial"/>
                <a:ea typeface="Arial"/>
                <a:cs typeface="Arial"/>
                <a:sym typeface="Arial"/>
              </a:rPr>
              <a:t>オペラントハウス普及にあたっての課題</a:t>
            </a:r>
            <a:endParaRPr sz="2800" b="1">
              <a:solidFill>
                <a:schemeClr val="dk1"/>
              </a:solidFill>
              <a:latin typeface="Arial"/>
              <a:ea typeface="Arial"/>
              <a:cs typeface="Arial"/>
              <a:sym typeface="Arial"/>
            </a:endParaRPr>
          </a:p>
        </p:txBody>
      </p:sp>
      <p:sp>
        <p:nvSpPr>
          <p:cNvPr id="200" name="Google Shape;200;p4"/>
          <p:cNvSpPr txBox="1"/>
          <p:nvPr/>
        </p:nvSpPr>
        <p:spPr>
          <a:xfrm>
            <a:off x="0" y="1586373"/>
            <a:ext cx="914400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a:solidFill>
                  <a:schemeClr val="dk1"/>
                </a:solidFill>
                <a:latin typeface="Arial"/>
                <a:ea typeface="Arial"/>
                <a:cs typeface="Arial"/>
                <a:sym typeface="Arial"/>
              </a:rPr>
              <a:t>オペラントハウスはオープンソースプロジェクトであり、主婦でも作れる設計にした。しかしこれを生物系の研究者に見せるとほとんどの人が「売っていれば買いたいが自分で作るのは難しそう」という反応を示す。</a:t>
            </a:r>
            <a:endParaRPr sz="2000">
              <a:solidFill>
                <a:schemeClr val="dk1"/>
              </a:solidFill>
              <a:latin typeface="Arial"/>
              <a:ea typeface="Arial"/>
              <a:cs typeface="Arial"/>
              <a:sym typeface="Arial"/>
            </a:endParaRPr>
          </a:p>
        </p:txBody>
      </p:sp>
      <p:sp>
        <p:nvSpPr>
          <p:cNvPr id="201" name="Google Shape;201;p4"/>
          <p:cNvSpPr/>
          <p:nvPr/>
        </p:nvSpPr>
        <p:spPr>
          <a:xfrm>
            <a:off x="4235450" y="3479987"/>
            <a:ext cx="673100" cy="558800"/>
          </a:xfrm>
          <a:prstGeom prst="downArrow">
            <a:avLst>
              <a:gd name="adj1" fmla="val 50000"/>
              <a:gd name="adj2" fmla="val 50000"/>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2" name="Google Shape;202;p4"/>
          <p:cNvSpPr txBox="1"/>
          <p:nvPr/>
        </p:nvSpPr>
        <p:spPr>
          <a:xfrm>
            <a:off x="2241550" y="4680854"/>
            <a:ext cx="466090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000">
                <a:solidFill>
                  <a:schemeClr val="dk1"/>
                </a:solidFill>
                <a:latin typeface="Arial"/>
                <a:ea typeface="Arial"/>
                <a:cs typeface="Arial"/>
                <a:sym typeface="Arial"/>
              </a:rPr>
              <a:t>誰かが作り販売しないと普及しない。</a:t>
            </a:r>
            <a:endParaRPr sz="20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5"/>
          <p:cNvSpPr txBox="1"/>
          <p:nvPr/>
        </p:nvSpPr>
        <p:spPr>
          <a:xfrm>
            <a:off x="2504773" y="0"/>
            <a:ext cx="413446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800" b="1">
                <a:solidFill>
                  <a:schemeClr val="dk1"/>
                </a:solidFill>
                <a:latin typeface="Arial"/>
                <a:ea typeface="Arial"/>
                <a:cs typeface="Arial"/>
                <a:sym typeface="Arial"/>
              </a:rPr>
              <a:t>提案するビジネスモデル</a:t>
            </a:r>
            <a:endParaRPr sz="2800" b="1">
              <a:solidFill>
                <a:schemeClr val="dk1"/>
              </a:solidFill>
              <a:latin typeface="Arial"/>
              <a:ea typeface="Arial"/>
              <a:cs typeface="Arial"/>
              <a:sym typeface="Arial"/>
            </a:endParaRPr>
          </a:p>
        </p:txBody>
      </p:sp>
      <p:pic>
        <p:nvPicPr>
          <p:cNvPr id="208" name="Google Shape;208;p5"/>
          <p:cNvPicPr preferRelativeResize="0"/>
          <p:nvPr/>
        </p:nvPicPr>
        <p:blipFill rotWithShape="1">
          <a:blip r:embed="rId3">
            <a:alphaModFix/>
          </a:blip>
          <a:srcRect/>
          <a:stretch/>
        </p:blipFill>
        <p:spPr>
          <a:xfrm>
            <a:off x="1116471" y="1843445"/>
            <a:ext cx="918396" cy="1203880"/>
          </a:xfrm>
          <a:prstGeom prst="rect">
            <a:avLst/>
          </a:prstGeom>
          <a:noFill/>
          <a:ln>
            <a:noFill/>
          </a:ln>
        </p:spPr>
      </p:pic>
      <p:pic>
        <p:nvPicPr>
          <p:cNvPr id="209" name="Google Shape;209;p5" descr="工場の作業員のイラスト（男性） | かわいいフリー素材集 いらすとや"/>
          <p:cNvPicPr preferRelativeResize="0"/>
          <p:nvPr/>
        </p:nvPicPr>
        <p:blipFill rotWithShape="1">
          <a:blip r:embed="rId4">
            <a:alphaModFix/>
          </a:blip>
          <a:srcRect/>
          <a:stretch/>
        </p:blipFill>
        <p:spPr>
          <a:xfrm>
            <a:off x="2205304" y="1929821"/>
            <a:ext cx="1437125" cy="2152698"/>
          </a:xfrm>
          <a:prstGeom prst="rect">
            <a:avLst/>
          </a:prstGeom>
          <a:noFill/>
          <a:ln>
            <a:noFill/>
          </a:ln>
        </p:spPr>
      </p:pic>
      <p:pic>
        <p:nvPicPr>
          <p:cNvPr id="210" name="Google Shape;210;p5"/>
          <p:cNvPicPr preferRelativeResize="0"/>
          <p:nvPr/>
        </p:nvPicPr>
        <p:blipFill rotWithShape="1">
          <a:blip r:embed="rId5">
            <a:alphaModFix/>
          </a:blip>
          <a:srcRect/>
          <a:stretch/>
        </p:blipFill>
        <p:spPr>
          <a:xfrm>
            <a:off x="1116471" y="3233154"/>
            <a:ext cx="918396" cy="942021"/>
          </a:xfrm>
          <a:prstGeom prst="rect">
            <a:avLst/>
          </a:prstGeom>
          <a:noFill/>
          <a:ln>
            <a:noFill/>
          </a:ln>
        </p:spPr>
      </p:pic>
      <p:sp>
        <p:nvSpPr>
          <p:cNvPr id="211" name="Google Shape;211;p5"/>
          <p:cNvSpPr txBox="1"/>
          <p:nvPr/>
        </p:nvSpPr>
        <p:spPr>
          <a:xfrm>
            <a:off x="665144" y="4553589"/>
            <a:ext cx="32624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000">
                <a:solidFill>
                  <a:schemeClr val="dk1"/>
                </a:solidFill>
                <a:latin typeface="Arial"/>
                <a:ea typeface="Arial"/>
                <a:cs typeface="Arial"/>
                <a:sym typeface="Arial"/>
              </a:rPr>
              <a:t>完成品や配線済のキットを</a:t>
            </a:r>
            <a:endParaRPr sz="2000">
              <a:solidFill>
                <a:schemeClr val="dk1"/>
              </a:solidFill>
              <a:latin typeface="Arial"/>
              <a:ea typeface="Arial"/>
              <a:cs typeface="Arial"/>
              <a:sym typeface="Arial"/>
            </a:endParaRPr>
          </a:p>
          <a:p>
            <a:pPr marL="0" marR="0" lvl="0" indent="0" algn="ctr" rtl="0">
              <a:spcBef>
                <a:spcPts val="0"/>
              </a:spcBef>
              <a:spcAft>
                <a:spcPts val="0"/>
              </a:spcAft>
              <a:buNone/>
            </a:pPr>
            <a:r>
              <a:rPr lang="ja-JP" sz="2000">
                <a:solidFill>
                  <a:schemeClr val="dk1"/>
                </a:solidFill>
                <a:latin typeface="Arial"/>
                <a:ea typeface="Arial"/>
                <a:cs typeface="Arial"/>
                <a:sym typeface="Arial"/>
              </a:rPr>
              <a:t>製作・販売</a:t>
            </a:r>
            <a:endParaRPr sz="2000">
              <a:solidFill>
                <a:schemeClr val="dk1"/>
              </a:solidFill>
              <a:latin typeface="Arial"/>
              <a:ea typeface="Arial"/>
              <a:cs typeface="Arial"/>
              <a:sym typeface="Arial"/>
            </a:endParaRPr>
          </a:p>
        </p:txBody>
      </p:sp>
      <p:sp>
        <p:nvSpPr>
          <p:cNvPr id="212" name="Google Shape;212;p5"/>
          <p:cNvSpPr/>
          <p:nvPr/>
        </p:nvSpPr>
        <p:spPr>
          <a:xfrm rot="-5400000">
            <a:off x="4654550" y="2767925"/>
            <a:ext cx="673100" cy="558800"/>
          </a:xfrm>
          <a:prstGeom prst="downArrow">
            <a:avLst>
              <a:gd name="adj1" fmla="val 50000"/>
              <a:gd name="adj2" fmla="val 50000"/>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13" name="Google Shape;213;p5" descr="科学者のイラスト（男性） | かわいいフリー素材集 いらすとや"/>
          <p:cNvPicPr preferRelativeResize="0"/>
          <p:nvPr/>
        </p:nvPicPr>
        <p:blipFill rotWithShape="1">
          <a:blip r:embed="rId6">
            <a:alphaModFix/>
          </a:blip>
          <a:srcRect/>
          <a:stretch/>
        </p:blipFill>
        <p:spPr>
          <a:xfrm>
            <a:off x="6136698" y="2044792"/>
            <a:ext cx="1640198" cy="2130383"/>
          </a:xfrm>
          <a:prstGeom prst="rect">
            <a:avLst/>
          </a:prstGeom>
          <a:noFill/>
          <a:ln>
            <a:noFill/>
          </a:ln>
        </p:spPr>
      </p:pic>
      <p:sp>
        <p:nvSpPr>
          <p:cNvPr id="214" name="Google Shape;214;p5"/>
          <p:cNvSpPr txBox="1"/>
          <p:nvPr/>
        </p:nvSpPr>
        <p:spPr>
          <a:xfrm>
            <a:off x="5811843" y="4539651"/>
            <a:ext cx="249299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000">
                <a:solidFill>
                  <a:schemeClr val="dk1"/>
                </a:solidFill>
                <a:latin typeface="Arial"/>
                <a:ea typeface="Arial"/>
                <a:cs typeface="Arial"/>
                <a:sym typeface="Arial"/>
              </a:rPr>
              <a:t>大学や企業の研究室</a:t>
            </a:r>
            <a:endParaRPr sz="2000">
              <a:solidFill>
                <a:schemeClr val="dk1"/>
              </a:solidFill>
              <a:latin typeface="Arial"/>
              <a:ea typeface="Arial"/>
              <a:cs typeface="Arial"/>
              <a:sym typeface="Arial"/>
            </a:endParaRPr>
          </a:p>
        </p:txBody>
      </p:sp>
      <p:sp>
        <p:nvSpPr>
          <p:cNvPr id="215" name="Google Shape;215;p5"/>
          <p:cNvSpPr txBox="1"/>
          <p:nvPr/>
        </p:nvSpPr>
        <p:spPr>
          <a:xfrm>
            <a:off x="1182866" y="952500"/>
            <a:ext cx="6778286"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400" b="1" dirty="0">
                <a:solidFill>
                  <a:schemeClr val="dk1"/>
                </a:solidFill>
                <a:latin typeface="Arial"/>
                <a:ea typeface="Arial"/>
                <a:cs typeface="Arial"/>
                <a:sym typeface="Arial"/>
              </a:rPr>
              <a:t>＜副業</a:t>
            </a:r>
            <a:r>
              <a:rPr lang="ja-JP" altLang="en-US" sz="2400" b="1" dirty="0">
                <a:solidFill>
                  <a:schemeClr val="dk1"/>
                </a:solidFill>
                <a:latin typeface="Arial"/>
                <a:ea typeface="Arial"/>
                <a:cs typeface="Arial"/>
                <a:sym typeface="Arial"/>
              </a:rPr>
              <a:t>としてオペラントハウスを作る</a:t>
            </a:r>
            <a:r>
              <a:rPr lang="ja-JP" sz="2400" b="1" dirty="0">
                <a:solidFill>
                  <a:schemeClr val="dk1"/>
                </a:solidFill>
                <a:latin typeface="Arial"/>
                <a:ea typeface="Arial"/>
                <a:cs typeface="Arial"/>
                <a:sym typeface="Arial"/>
              </a:rPr>
              <a:t>場合＞</a:t>
            </a:r>
            <a:endParaRPr sz="2400" b="1" dirty="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6"/>
          <p:cNvSpPr txBox="1"/>
          <p:nvPr/>
        </p:nvSpPr>
        <p:spPr>
          <a:xfrm>
            <a:off x="1245508" y="0"/>
            <a:ext cx="6830784"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400" b="1" dirty="0">
                <a:solidFill>
                  <a:schemeClr val="dk1"/>
                </a:solidFill>
                <a:latin typeface="Arial"/>
                <a:ea typeface="Arial"/>
                <a:cs typeface="Arial"/>
                <a:sym typeface="Arial"/>
              </a:rPr>
              <a:t>＜本業</a:t>
            </a:r>
            <a:r>
              <a:rPr lang="ja-JP" altLang="en-US" sz="2400" b="1" dirty="0">
                <a:solidFill>
                  <a:schemeClr val="dk1"/>
                </a:solidFill>
                <a:latin typeface="Arial"/>
                <a:ea typeface="Arial"/>
                <a:cs typeface="Arial"/>
                <a:sym typeface="Arial"/>
              </a:rPr>
              <a:t>としてオペラントハウスを作る</a:t>
            </a:r>
            <a:r>
              <a:rPr lang="ja-JP" sz="2400" b="1" dirty="0">
                <a:solidFill>
                  <a:schemeClr val="dk1"/>
                </a:solidFill>
                <a:latin typeface="Arial"/>
                <a:ea typeface="Arial"/>
                <a:cs typeface="Arial"/>
                <a:sym typeface="Arial"/>
              </a:rPr>
              <a:t>場合＞</a:t>
            </a:r>
            <a:endParaRPr sz="2400" b="1" dirty="0">
              <a:solidFill>
                <a:schemeClr val="dk1"/>
              </a:solidFill>
              <a:latin typeface="Arial"/>
              <a:ea typeface="Arial"/>
              <a:cs typeface="Arial"/>
              <a:sym typeface="Arial"/>
            </a:endParaRPr>
          </a:p>
        </p:txBody>
      </p:sp>
      <p:pic>
        <p:nvPicPr>
          <p:cNvPr id="221" name="Google Shape;221;p6"/>
          <p:cNvPicPr preferRelativeResize="0"/>
          <p:nvPr/>
        </p:nvPicPr>
        <p:blipFill rotWithShape="1">
          <a:blip r:embed="rId3">
            <a:alphaModFix/>
          </a:blip>
          <a:srcRect/>
          <a:stretch/>
        </p:blipFill>
        <p:spPr>
          <a:xfrm>
            <a:off x="925199" y="825965"/>
            <a:ext cx="918396" cy="1203880"/>
          </a:xfrm>
          <a:prstGeom prst="rect">
            <a:avLst/>
          </a:prstGeom>
          <a:noFill/>
          <a:ln>
            <a:noFill/>
          </a:ln>
        </p:spPr>
      </p:pic>
      <p:pic>
        <p:nvPicPr>
          <p:cNvPr id="222" name="Google Shape;222;p6" descr="工場の作業員のイラスト（男性） | かわいいフリー素材集 いらすとや"/>
          <p:cNvPicPr preferRelativeResize="0"/>
          <p:nvPr/>
        </p:nvPicPr>
        <p:blipFill rotWithShape="1">
          <a:blip r:embed="rId4">
            <a:alphaModFix/>
          </a:blip>
          <a:srcRect/>
          <a:stretch/>
        </p:blipFill>
        <p:spPr>
          <a:xfrm>
            <a:off x="1935868" y="1226933"/>
            <a:ext cx="1314758" cy="1969402"/>
          </a:xfrm>
          <a:prstGeom prst="rect">
            <a:avLst/>
          </a:prstGeom>
          <a:noFill/>
          <a:ln>
            <a:noFill/>
          </a:ln>
        </p:spPr>
      </p:pic>
      <p:pic>
        <p:nvPicPr>
          <p:cNvPr id="223" name="Google Shape;223;p6"/>
          <p:cNvPicPr preferRelativeResize="0"/>
          <p:nvPr/>
        </p:nvPicPr>
        <p:blipFill rotWithShape="1">
          <a:blip r:embed="rId5">
            <a:alphaModFix/>
          </a:blip>
          <a:srcRect/>
          <a:stretch/>
        </p:blipFill>
        <p:spPr>
          <a:xfrm>
            <a:off x="925199" y="2215674"/>
            <a:ext cx="918396" cy="942021"/>
          </a:xfrm>
          <a:prstGeom prst="rect">
            <a:avLst/>
          </a:prstGeom>
          <a:noFill/>
          <a:ln>
            <a:noFill/>
          </a:ln>
        </p:spPr>
      </p:pic>
      <p:sp>
        <p:nvSpPr>
          <p:cNvPr id="224" name="Google Shape;224;p6"/>
          <p:cNvSpPr txBox="1"/>
          <p:nvPr/>
        </p:nvSpPr>
        <p:spPr>
          <a:xfrm>
            <a:off x="426354" y="3361975"/>
            <a:ext cx="32624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000">
                <a:solidFill>
                  <a:schemeClr val="dk1"/>
                </a:solidFill>
                <a:latin typeface="Arial"/>
                <a:ea typeface="Arial"/>
                <a:cs typeface="Arial"/>
                <a:sym typeface="Arial"/>
              </a:rPr>
              <a:t>完成品や配線済のキットを</a:t>
            </a:r>
            <a:endParaRPr sz="2000">
              <a:solidFill>
                <a:schemeClr val="dk1"/>
              </a:solidFill>
              <a:latin typeface="Arial"/>
              <a:ea typeface="Arial"/>
              <a:cs typeface="Arial"/>
              <a:sym typeface="Arial"/>
            </a:endParaRPr>
          </a:p>
          <a:p>
            <a:pPr marL="0" marR="0" lvl="0" indent="0" algn="ctr" rtl="0">
              <a:spcBef>
                <a:spcPts val="0"/>
              </a:spcBef>
              <a:spcAft>
                <a:spcPts val="0"/>
              </a:spcAft>
              <a:buNone/>
            </a:pPr>
            <a:r>
              <a:rPr lang="ja-JP" sz="2000">
                <a:solidFill>
                  <a:schemeClr val="dk1"/>
                </a:solidFill>
                <a:latin typeface="Arial"/>
                <a:ea typeface="Arial"/>
                <a:cs typeface="Arial"/>
                <a:sym typeface="Arial"/>
              </a:rPr>
              <a:t>製作・販売</a:t>
            </a:r>
            <a:endParaRPr sz="2000">
              <a:solidFill>
                <a:schemeClr val="dk1"/>
              </a:solidFill>
              <a:latin typeface="Arial"/>
              <a:ea typeface="Arial"/>
              <a:cs typeface="Arial"/>
              <a:sym typeface="Arial"/>
            </a:endParaRPr>
          </a:p>
        </p:txBody>
      </p:sp>
      <p:sp>
        <p:nvSpPr>
          <p:cNvPr id="225" name="Google Shape;225;p6"/>
          <p:cNvSpPr/>
          <p:nvPr/>
        </p:nvSpPr>
        <p:spPr>
          <a:xfrm rot="-5400000">
            <a:off x="4479643" y="2122527"/>
            <a:ext cx="461665" cy="558800"/>
          </a:xfrm>
          <a:prstGeom prst="downArrow">
            <a:avLst>
              <a:gd name="adj1" fmla="val 50000"/>
              <a:gd name="adj2" fmla="val 50000"/>
            </a:avLst>
          </a:prstGeom>
          <a:solidFill>
            <a:schemeClr val="lt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26" name="Google Shape;226;p6" descr="科学者のイラスト（男性） | かわいいフリー素材集 いらすとや"/>
          <p:cNvPicPr preferRelativeResize="0"/>
          <p:nvPr/>
        </p:nvPicPr>
        <p:blipFill rotWithShape="1">
          <a:blip r:embed="rId6">
            <a:alphaModFix/>
          </a:blip>
          <a:srcRect/>
          <a:stretch/>
        </p:blipFill>
        <p:spPr>
          <a:xfrm>
            <a:off x="6009698" y="1146442"/>
            <a:ext cx="1640198" cy="2130383"/>
          </a:xfrm>
          <a:prstGeom prst="rect">
            <a:avLst/>
          </a:prstGeom>
          <a:noFill/>
          <a:ln>
            <a:noFill/>
          </a:ln>
        </p:spPr>
      </p:pic>
      <p:sp>
        <p:nvSpPr>
          <p:cNvPr id="227" name="Google Shape;227;p6"/>
          <p:cNvSpPr txBox="1"/>
          <p:nvPr/>
        </p:nvSpPr>
        <p:spPr>
          <a:xfrm>
            <a:off x="5583302" y="3470807"/>
            <a:ext cx="249299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000">
                <a:solidFill>
                  <a:schemeClr val="dk1"/>
                </a:solidFill>
                <a:latin typeface="Arial"/>
                <a:ea typeface="Arial"/>
                <a:cs typeface="Arial"/>
                <a:sym typeface="Arial"/>
              </a:rPr>
              <a:t>大学や企業の研究室</a:t>
            </a:r>
            <a:endParaRPr sz="2000">
              <a:solidFill>
                <a:schemeClr val="dk1"/>
              </a:solidFill>
              <a:latin typeface="Arial"/>
              <a:ea typeface="Arial"/>
              <a:cs typeface="Arial"/>
              <a:sym typeface="Arial"/>
            </a:endParaRPr>
          </a:p>
        </p:txBody>
      </p:sp>
      <p:pic>
        <p:nvPicPr>
          <p:cNvPr id="228" name="Google Shape;228;p6" descr="生涯プログラミング｜スタッフブログ - ビットスター株式会社"/>
          <p:cNvPicPr preferRelativeResize="0"/>
          <p:nvPr/>
        </p:nvPicPr>
        <p:blipFill rotWithShape="1">
          <a:blip r:embed="rId7">
            <a:alphaModFix/>
          </a:blip>
          <a:srcRect/>
          <a:stretch/>
        </p:blipFill>
        <p:spPr>
          <a:xfrm>
            <a:off x="1101183" y="4844696"/>
            <a:ext cx="1669369" cy="1366459"/>
          </a:xfrm>
          <a:prstGeom prst="rect">
            <a:avLst/>
          </a:prstGeom>
          <a:noFill/>
          <a:ln>
            <a:noFill/>
          </a:ln>
        </p:spPr>
      </p:pic>
      <p:sp>
        <p:nvSpPr>
          <p:cNvPr id="229" name="Google Shape;229;p6"/>
          <p:cNvSpPr/>
          <p:nvPr/>
        </p:nvSpPr>
        <p:spPr>
          <a:xfrm rot="2700000">
            <a:off x="4341167" y="3952308"/>
            <a:ext cx="461665" cy="558800"/>
          </a:xfrm>
          <a:prstGeom prst="downArrow">
            <a:avLst>
              <a:gd name="adj1" fmla="val 50000"/>
              <a:gd name="adj2" fmla="val 50000"/>
            </a:avLst>
          </a:prstGeom>
          <a:solidFill>
            <a:schemeClr val="lt1"/>
          </a:solid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0" name="Google Shape;230;p6"/>
          <p:cNvSpPr txBox="1"/>
          <p:nvPr/>
        </p:nvSpPr>
        <p:spPr>
          <a:xfrm>
            <a:off x="3029684" y="4627678"/>
            <a:ext cx="3262432"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000" b="1">
                <a:solidFill>
                  <a:srgbClr val="FF0000"/>
                </a:solidFill>
                <a:latin typeface="Arial"/>
                <a:ea typeface="Arial"/>
                <a:cs typeface="Arial"/>
                <a:sym typeface="Arial"/>
              </a:rPr>
              <a:t>新しい試験課題の作成依頼</a:t>
            </a:r>
            <a:endParaRPr sz="2000" b="1">
              <a:solidFill>
                <a:srgbClr val="FF0000"/>
              </a:solidFill>
              <a:latin typeface="Arial"/>
              <a:ea typeface="Arial"/>
              <a:cs typeface="Arial"/>
              <a:sym typeface="Arial"/>
            </a:endParaRPr>
          </a:p>
        </p:txBody>
      </p:sp>
      <p:sp>
        <p:nvSpPr>
          <p:cNvPr id="231" name="Google Shape;231;p6"/>
          <p:cNvSpPr txBox="1"/>
          <p:nvPr/>
        </p:nvSpPr>
        <p:spPr>
          <a:xfrm>
            <a:off x="997939" y="6385825"/>
            <a:ext cx="1723549"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000" b="1" i="1">
                <a:solidFill>
                  <a:srgbClr val="FF0000"/>
                </a:solidFill>
                <a:latin typeface="Arial"/>
                <a:ea typeface="Arial"/>
                <a:cs typeface="Arial"/>
                <a:sym typeface="Arial"/>
              </a:rPr>
              <a:t>受託サービス</a:t>
            </a:r>
            <a:endParaRPr sz="2000" b="1" i="1">
              <a:solidFill>
                <a:srgbClr val="FF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7"/>
          <p:cNvSpPr txBox="1"/>
          <p:nvPr/>
        </p:nvSpPr>
        <p:spPr>
          <a:xfrm>
            <a:off x="1248013" y="0"/>
            <a:ext cx="664797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400" b="1">
                <a:solidFill>
                  <a:schemeClr val="dk1"/>
                </a:solidFill>
                <a:latin typeface="Arial"/>
                <a:ea typeface="Arial"/>
                <a:cs typeface="Arial"/>
                <a:sym typeface="Arial"/>
              </a:rPr>
              <a:t>課題作成受託サービスは大きな利益を見込める</a:t>
            </a:r>
            <a:endParaRPr sz="2400" b="1">
              <a:solidFill>
                <a:schemeClr val="dk1"/>
              </a:solidFill>
              <a:latin typeface="Arial"/>
              <a:ea typeface="Arial"/>
              <a:cs typeface="Arial"/>
              <a:sym typeface="Arial"/>
            </a:endParaRPr>
          </a:p>
        </p:txBody>
      </p:sp>
      <p:sp>
        <p:nvSpPr>
          <p:cNvPr id="237" name="Google Shape;237;p7"/>
          <p:cNvSpPr txBox="1"/>
          <p:nvPr/>
        </p:nvSpPr>
        <p:spPr>
          <a:xfrm>
            <a:off x="0" y="548580"/>
            <a:ext cx="9144000" cy="63094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a:solidFill>
                  <a:schemeClr val="dk1"/>
                </a:solidFill>
                <a:latin typeface="Arial"/>
                <a:ea typeface="Arial"/>
                <a:cs typeface="Arial"/>
                <a:sym typeface="Arial"/>
              </a:rPr>
              <a:t>・研究者の多くはやりたい実験があるがプログラミングが書けないため</a:t>
            </a:r>
            <a:br>
              <a:rPr lang="ja-JP" sz="2000">
                <a:solidFill>
                  <a:schemeClr val="dk1"/>
                </a:solidFill>
                <a:latin typeface="Arial"/>
                <a:ea typeface="Arial"/>
                <a:cs typeface="Arial"/>
                <a:sym typeface="Arial"/>
              </a:rPr>
            </a:br>
            <a:r>
              <a:rPr lang="ja-JP" sz="2000">
                <a:solidFill>
                  <a:schemeClr val="dk1"/>
                </a:solidFill>
                <a:latin typeface="Arial"/>
                <a:ea typeface="Arial"/>
                <a:cs typeface="Arial"/>
                <a:sym typeface="Arial"/>
              </a:rPr>
              <a:t>諦めている。このような人々は課題作成代行サービスがあれば利用したいと</a:t>
            </a:r>
            <a:endParaRPr sz="2000">
              <a:solidFill>
                <a:schemeClr val="dk1"/>
              </a:solidFill>
              <a:latin typeface="Arial"/>
              <a:ea typeface="Arial"/>
              <a:cs typeface="Arial"/>
              <a:sym typeface="Arial"/>
            </a:endParaRPr>
          </a:p>
          <a:p>
            <a:pPr marL="0" marR="0" lvl="0" indent="0" algn="l" rtl="0">
              <a:spcBef>
                <a:spcPts val="0"/>
              </a:spcBef>
              <a:spcAft>
                <a:spcPts val="0"/>
              </a:spcAft>
              <a:buNone/>
            </a:pPr>
            <a:r>
              <a:rPr lang="ja-JP" sz="2000">
                <a:solidFill>
                  <a:schemeClr val="dk1"/>
                </a:solidFill>
                <a:latin typeface="Arial"/>
                <a:ea typeface="Arial"/>
                <a:cs typeface="Arial"/>
                <a:sym typeface="Arial"/>
              </a:rPr>
              <a:t>思っているが、そのようなサービスは存在しない。</a:t>
            </a:r>
            <a:endParaRPr sz="2000">
              <a:solidFill>
                <a:schemeClr val="dk1"/>
              </a:solidFill>
              <a:latin typeface="Arial"/>
              <a:ea typeface="Arial"/>
              <a:cs typeface="Arial"/>
              <a:sym typeface="Arial"/>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ja-JP" sz="2000">
                <a:solidFill>
                  <a:schemeClr val="dk1"/>
                </a:solidFill>
                <a:latin typeface="Arial"/>
                <a:ea typeface="Arial"/>
                <a:cs typeface="Arial"/>
                <a:sym typeface="Arial"/>
              </a:rPr>
              <a:t>・肌感覚では1課題30万円 (米国なら3,000ドル)で作れるなら多くの研究者が喜んで依頼するはず。また課題作成は慣れた人であれば1,2日もあれば可能。</a:t>
            </a:r>
            <a:endParaRPr sz="2000">
              <a:solidFill>
                <a:schemeClr val="dk1"/>
              </a:solidFill>
              <a:latin typeface="Arial"/>
              <a:ea typeface="Arial"/>
              <a:cs typeface="Arial"/>
              <a:sym typeface="Arial"/>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ja-JP" sz="2000">
                <a:solidFill>
                  <a:schemeClr val="dk1"/>
                </a:solidFill>
                <a:latin typeface="Arial"/>
                <a:ea typeface="Arial"/>
                <a:cs typeface="Arial"/>
                <a:sym typeface="Arial"/>
              </a:rPr>
              <a:t>・オペラント条件付け装置は人気機種1つが市場を独占する傾向が高い（※）。そのためオペラントハウスをホームケージ解析のデファクトスタンダードにしてしまえば、世界中の研究室から課題作成の依頼を得られ、大きな収益になる可能性が高い。（プリンターの印刷機とトナーの関係のように装置を安く売って、課題作成サービスで儲けるという仕組みもかなり有望だと思います）</a:t>
            </a:r>
            <a:endParaRPr sz="2000">
              <a:solidFill>
                <a:schemeClr val="dk1"/>
              </a:solidFill>
              <a:latin typeface="Arial"/>
              <a:ea typeface="Arial"/>
              <a:cs typeface="Arial"/>
              <a:sym typeface="Arial"/>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※理由は以下の様に研究者は装置を選ぶからです</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１ 実施したい実験を論文で見つける。</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２ 論文で使用されたｵﾍﾟﾗﾝﾄ装置を購入する（その論文の結果を再現させたいため）。</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３購入したオペラント装置で実験し論文を出す。</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４その論文を他の研究者が見てまた同じものを購入する。</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以上のサイクルが繰り返され、パソコンのOSの様に市場では1つの機種に人気が収束（ロックイン現象）していきます。</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ja-JP" sz="1800">
                <a:solidFill>
                  <a:schemeClr val="dk1"/>
                </a:solidFill>
                <a:latin typeface="Arial"/>
                <a:ea typeface="Arial"/>
                <a:cs typeface="Arial"/>
                <a:sym typeface="Arial"/>
              </a:rPr>
              <a:t>現在はMed associatesのオペラント装置がこれに当たります。</a:t>
            </a:r>
            <a:endParaRPr sz="180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8"/>
          <p:cNvSpPr txBox="1"/>
          <p:nvPr/>
        </p:nvSpPr>
        <p:spPr>
          <a:xfrm>
            <a:off x="888940" y="558800"/>
            <a:ext cx="73661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2800" b="1">
                <a:solidFill>
                  <a:schemeClr val="dk1"/>
                </a:solidFill>
                <a:latin typeface="Arial"/>
                <a:ea typeface="Arial"/>
                <a:cs typeface="Arial"/>
                <a:sym typeface="Arial"/>
              </a:rPr>
              <a:t>オペラントハウスのビジネスはリスク・ゼロ</a:t>
            </a:r>
            <a:endParaRPr sz="2800" b="1">
              <a:solidFill>
                <a:schemeClr val="dk1"/>
              </a:solidFill>
              <a:latin typeface="Arial"/>
              <a:ea typeface="Arial"/>
              <a:cs typeface="Arial"/>
              <a:sym typeface="Arial"/>
            </a:endParaRPr>
          </a:p>
        </p:txBody>
      </p:sp>
      <p:sp>
        <p:nvSpPr>
          <p:cNvPr id="243" name="Google Shape;243;p8"/>
          <p:cNvSpPr txBox="1"/>
          <p:nvPr/>
        </p:nvSpPr>
        <p:spPr>
          <a:xfrm>
            <a:off x="170795" y="2555270"/>
            <a:ext cx="8728672"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dk1"/>
                </a:solidFill>
                <a:latin typeface="Arial"/>
                <a:ea typeface="Arial"/>
                <a:cs typeface="Arial"/>
                <a:sym typeface="Arial"/>
              </a:rPr>
              <a:t>・必要な設備は2万円程度で買える3Dプリンターとハンダ籠手</a:t>
            </a:r>
            <a:endParaRPr sz="2400">
              <a:solidFill>
                <a:schemeClr val="dk1"/>
              </a:solidFill>
              <a:latin typeface="Arial"/>
              <a:ea typeface="Arial"/>
              <a:cs typeface="Arial"/>
              <a:sym typeface="Arial"/>
            </a:endParaRPr>
          </a:p>
          <a:p>
            <a:pPr marL="0" marR="0" lvl="0" indent="0" algn="l" rtl="0">
              <a:spcBef>
                <a:spcPts val="0"/>
              </a:spcBef>
              <a:spcAft>
                <a:spcPts val="0"/>
              </a:spcAft>
              <a:buNone/>
            </a:pPr>
            <a:r>
              <a:rPr lang="ja-JP" sz="2400">
                <a:solidFill>
                  <a:schemeClr val="dk1"/>
                </a:solidFill>
                <a:latin typeface="Arial"/>
                <a:ea typeface="Arial"/>
                <a:cs typeface="Arial"/>
                <a:sym typeface="Arial"/>
              </a:rPr>
              <a:t>のみ</a:t>
            </a:r>
            <a:endParaRPr sz="2400">
              <a:solidFill>
                <a:schemeClr val="dk1"/>
              </a:solidFill>
              <a:latin typeface="Arial"/>
              <a:ea typeface="Arial"/>
              <a:cs typeface="Arial"/>
              <a:sym typeface="Arial"/>
            </a:endParaRPr>
          </a:p>
          <a:p>
            <a:pPr marL="0" marR="0" lvl="0" indent="0" algn="l" rtl="0">
              <a:spcBef>
                <a:spcPts val="0"/>
              </a:spcBef>
              <a:spcAft>
                <a:spcPts val="0"/>
              </a:spcAft>
              <a:buNone/>
            </a:pPr>
            <a:endParaRPr sz="2400">
              <a:solidFill>
                <a:schemeClr val="dk1"/>
              </a:solidFill>
              <a:latin typeface="Arial"/>
              <a:ea typeface="Arial"/>
              <a:cs typeface="Arial"/>
              <a:sym typeface="Arial"/>
            </a:endParaRPr>
          </a:p>
          <a:p>
            <a:pPr marL="0" marR="0" lvl="0" indent="0" algn="l" rtl="0">
              <a:spcBef>
                <a:spcPts val="0"/>
              </a:spcBef>
              <a:spcAft>
                <a:spcPts val="0"/>
              </a:spcAft>
              <a:buNone/>
            </a:pPr>
            <a:endParaRPr sz="2400">
              <a:solidFill>
                <a:schemeClr val="dk1"/>
              </a:solidFill>
              <a:latin typeface="Arial"/>
              <a:ea typeface="Arial"/>
              <a:cs typeface="Arial"/>
              <a:sym typeface="Arial"/>
            </a:endParaRPr>
          </a:p>
          <a:p>
            <a:pPr marL="0" marR="0" lvl="0" indent="0" algn="l" rtl="0">
              <a:spcBef>
                <a:spcPts val="0"/>
              </a:spcBef>
              <a:spcAft>
                <a:spcPts val="0"/>
              </a:spcAft>
              <a:buNone/>
            </a:pPr>
            <a:r>
              <a:rPr lang="ja-JP" sz="2400">
                <a:solidFill>
                  <a:schemeClr val="dk1"/>
                </a:solidFill>
                <a:latin typeface="Arial"/>
                <a:ea typeface="Arial"/>
                <a:cs typeface="Arial"/>
                <a:sym typeface="Arial"/>
              </a:rPr>
              <a:t>・部品は全てアマゾンで買えるのでパーツの調達も簡単</a:t>
            </a:r>
            <a:endParaRPr sz="240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9"/>
          <p:cNvSpPr txBox="1"/>
          <p:nvPr/>
        </p:nvSpPr>
        <p:spPr>
          <a:xfrm>
            <a:off x="2940784" y="3075057"/>
            <a:ext cx="3262433"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sz="4000" b="1">
                <a:solidFill>
                  <a:schemeClr val="dk1"/>
                </a:solidFill>
                <a:latin typeface="Arial"/>
                <a:ea typeface="Arial"/>
                <a:cs typeface="Arial"/>
                <a:sym typeface="Arial"/>
              </a:rPr>
              <a:t>＜付録資料＞</a:t>
            </a:r>
            <a:endParaRPr sz="4000" b="1">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867</Words>
  <Application>Microsoft Office PowerPoint</Application>
  <PresentationFormat>On-screen Show (4:3)</PresentationFormat>
  <Paragraphs>82</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Shintaro Otsuka</dc:creator>
  <cp:lastModifiedBy>Shintaro Otsuka</cp:lastModifiedBy>
  <cp:revision>3</cp:revision>
  <dcterms:created xsi:type="dcterms:W3CDTF">2025-01-13T23:14:35Z</dcterms:created>
  <dcterms:modified xsi:type="dcterms:W3CDTF">2025-12-23T03:57:43Z</dcterms:modified>
</cp:coreProperties>
</file>